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9"/>
  </p:notesMasterIdLst>
  <p:sldIdLst>
    <p:sldId id="287" r:id="rId2"/>
    <p:sldId id="299" r:id="rId3"/>
    <p:sldId id="267" r:id="rId4"/>
    <p:sldId id="266" r:id="rId5"/>
    <p:sldId id="269" r:id="rId6"/>
    <p:sldId id="271" r:id="rId7"/>
    <p:sldId id="272" r:id="rId8"/>
    <p:sldId id="270" r:id="rId9"/>
    <p:sldId id="291" r:id="rId10"/>
    <p:sldId id="288" r:id="rId11"/>
    <p:sldId id="276" r:id="rId12"/>
    <p:sldId id="294" r:id="rId13"/>
    <p:sldId id="293" r:id="rId14"/>
    <p:sldId id="277" r:id="rId15"/>
    <p:sldId id="292" r:id="rId16"/>
    <p:sldId id="295" r:id="rId17"/>
    <p:sldId id="278" r:id="rId18"/>
    <p:sldId id="279" r:id="rId19"/>
    <p:sldId id="296" r:id="rId20"/>
    <p:sldId id="297" r:id="rId21"/>
    <p:sldId id="298" r:id="rId22"/>
    <p:sldId id="280" r:id="rId23"/>
    <p:sldId id="281" r:id="rId24"/>
    <p:sldId id="282" r:id="rId25"/>
    <p:sldId id="284" r:id="rId26"/>
    <p:sldId id="290" r:id="rId27"/>
    <p:sldId id="286" r:id="rId28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E92B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591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DFBDD3-FEB1-4626-BC79-EAEDDC162171}" type="datetimeFigureOut">
              <a:rPr lang="sl-SI" smtClean="0"/>
              <a:t>17.11.2018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909FB-7F34-4483-8A53-91B6A5F0DC5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4044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1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9558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10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99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11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8539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12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8539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13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58539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14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48602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15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4860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16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48602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17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1971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18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18156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19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18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2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95588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20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18156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21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1815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22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7716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23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605433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24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1027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25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43995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26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4102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27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410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3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086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4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541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5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2913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dirty="0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6</a:t>
            </a:fld>
            <a:endParaRPr lang="sl-SI" altLang="sl-S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17735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dirty="0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7</a:t>
            </a:fld>
            <a:endParaRPr lang="sl-SI" altLang="sl-SI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9962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8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7960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Ograda stranske slik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Ograda opomb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sl-SI" altLang="sl-SI" smtClean="0"/>
          </a:p>
        </p:txBody>
      </p:sp>
      <p:sp>
        <p:nvSpPr>
          <p:cNvPr id="26628" name="Ograda številke diapoz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fld id="{F29EDF9D-C95E-4DF4-A7F9-8C528DEF2FCA}" type="slidenum">
              <a:rPr lang="sl-SI" altLang="sl-SI">
                <a:solidFill>
                  <a:prstClr val="black"/>
                </a:solidFill>
              </a:rPr>
              <a:pPr/>
              <a:t>9</a:t>
            </a:fld>
            <a:endParaRPr lang="sl-SI" altLang="sl-S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99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ED144E6E-FFCE-4217-8F92-B3A6F92D9BCA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17.11.2018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povezoval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4CF7B5BE-1F06-4D28-A27E-6E18AA6DDC3E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7D29185-C617-4B79-8A09-F1973A906F96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17.11.2018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B87484-D4F5-4671-A910-AF1883D3730A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86CFBD-B462-43DA-B2BC-302A9D7072C6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17.11.2018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29A4AA-F991-4532-ADD5-252253F57AFC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095AA0AC-B798-4E2A-9E0A-67EC895D2570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17.11.2018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E68E67BC-30EE-4C9B-9C99-A92DE1B4AF9E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039D85AC-3BEF-4640-A523-054CA338EC7D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17.11.2018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povezoval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povezoval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9821BB7F-BEA4-4A65-BE23-8608C68B876B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95A835-25DD-4A23-8D1F-7B23BE7370C1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17.11.2018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F7267A-0DB6-4129-8C7F-4EA591C5FB80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6FBBBD-1316-466A-A588-3F5028E34AE3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17.11.2018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B4982-2A16-48C5-8ACB-C3CE28B59A36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B3F1B0B-C58B-4DF7-8DB0-8051F3DE3D1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17.11.2018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BE5ECFB-4BBC-47E1-857A-2CCCFABEE7CF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0309FA-E89C-46C9-A8BC-2CCA92C9EDD8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17.11.2018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92908D-34B3-4798-B9E7-E2E3EBEA19D8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F28B4014-00D2-401E-8134-D13549B86A4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17.11.2018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F1D7476E-4B9A-4E5A-8CF3-B20D7BF54F94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FD3118F4-B1CF-4625-BB9F-F99CF917F691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17.11.2018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21CAF73C-847B-4A11-B15B-E40EC5572D82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rgbClr val="DDEBCF"/>
            </a:gs>
            <a:gs pos="94000">
              <a:srgbClr val="9CB86E"/>
            </a:gs>
            <a:gs pos="100000">
              <a:srgbClr val="156B13">
                <a:lumMod val="58000"/>
                <a:lumOff val="42000"/>
                <a:alpha val="99000"/>
              </a:srgb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54A12AD-7005-4078-A02E-9C0C1E054AA9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17.11.2018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11FC6CA-73E3-4E78-BD0D-03A3A751B006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jn.mju.gov.si/sistem-javnega-narocanja/zeleno-jn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sl-SI" sz="2000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sl-SI" sz="2000" dirty="0">
              <a:solidFill>
                <a:prstClr val="black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188" y="764704"/>
            <a:ext cx="8066087" cy="142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Naslov 1"/>
          <p:cNvSpPr txBox="1">
            <a:spLocks/>
          </p:cNvSpPr>
          <p:nvPr/>
        </p:nvSpPr>
        <p:spPr bwMode="auto">
          <a:xfrm>
            <a:off x="409698" y="5445224"/>
            <a:ext cx="5026398" cy="577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l-SI" altLang="sl-SI" sz="2000" b="1" dirty="0" smtClean="0">
                <a:solidFill>
                  <a:prstClr val="black"/>
                </a:solidFill>
                <a:cs typeface="Arial" pitchFamily="34" charset="0"/>
              </a:rPr>
              <a:t>Marko Marolt, </a:t>
            </a:r>
            <a:r>
              <a:rPr lang="sl-SI" altLang="sl-SI" sz="2000" b="1" dirty="0" smtClean="0">
                <a:solidFill>
                  <a:prstClr val="black"/>
                </a:solidFill>
                <a:cs typeface="Arial" pitchFamily="34" charset="0"/>
              </a:rPr>
              <a:t>univ.dipl.inž.el.</a:t>
            </a:r>
            <a:endParaRPr lang="sl-SI" altLang="sl-SI" sz="2000" b="1" dirty="0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026" name="Picture 2" descr="Rezultat iskanja slik za javna razsvetljav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21332"/>
            <a:ext cx="5760640" cy="3291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6054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Sijalke </a:t>
            </a:r>
            <a:r>
              <a:rPr lang="sl-SI" sz="3600" dirty="0"/>
              <a:t>za </a:t>
            </a:r>
            <a:r>
              <a:rPr lang="sl-SI" sz="3600" dirty="0" smtClean="0"/>
              <a:t>cestno razsvetljavo</a:t>
            </a:r>
            <a:br>
              <a:rPr lang="sl-SI" sz="3600" dirty="0" smtClean="0"/>
            </a:br>
            <a:r>
              <a:rPr lang="sl-SI" sz="1600" dirty="0" smtClean="0"/>
              <a:t>(samo za VT Na, VT Mh in </a:t>
            </a:r>
            <a:r>
              <a:rPr lang="sl-SI" sz="1600" dirty="0" err="1" smtClean="0"/>
              <a:t>fluorestenčne</a:t>
            </a:r>
            <a:r>
              <a:rPr lang="sl-SI" sz="1600" dirty="0" smtClean="0"/>
              <a:t> sijalke)</a:t>
            </a:r>
            <a:endParaRPr lang="sl-SI" altLang="sl-SI" sz="1600" dirty="0" smtClean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endParaRPr lang="sl-SI" sz="13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000" b="1" dirty="0" smtClean="0">
                <a:solidFill>
                  <a:prstClr val="black"/>
                </a:solidFill>
              </a:rPr>
              <a:t>2. Uporaba meril (dodatno točkovanje):</a:t>
            </a:r>
          </a:p>
          <a:p>
            <a:r>
              <a:rPr lang="sl-SI" sz="2000" dirty="0" smtClean="0">
                <a:solidFill>
                  <a:prstClr val="black"/>
                </a:solidFill>
              </a:rPr>
              <a:t>Višji razred energijske učinkovitosti (npr A ali A++)</a:t>
            </a:r>
          </a:p>
          <a:p>
            <a:r>
              <a:rPr lang="sl-SI" sz="2000" dirty="0"/>
              <a:t>Merilo </a:t>
            </a:r>
            <a:r>
              <a:rPr lang="sl-SI" sz="2000" dirty="0" smtClean="0"/>
              <a:t>„pojemanje </a:t>
            </a:r>
            <a:r>
              <a:rPr lang="sl-SI" sz="2000" dirty="0"/>
              <a:t>svetlobnega </a:t>
            </a:r>
            <a:r>
              <a:rPr lang="sl-SI" sz="2000" dirty="0" smtClean="0"/>
              <a:t>toka“</a:t>
            </a:r>
            <a:r>
              <a:rPr lang="sl-SI" sz="2000" dirty="0"/>
              <a:t> </a:t>
            </a:r>
            <a:r>
              <a:rPr lang="sl-SI" sz="2000" dirty="0" smtClean="0"/>
              <a:t>(pojemanje po urah gorenja)</a:t>
            </a:r>
          </a:p>
          <a:p>
            <a:r>
              <a:rPr lang="sl-SI" sz="2000" dirty="0" smtClean="0"/>
              <a:t>Merilo „nižja </a:t>
            </a:r>
            <a:r>
              <a:rPr lang="sl-SI" sz="2000" dirty="0"/>
              <a:t>vsebnost živega </a:t>
            </a:r>
            <a:r>
              <a:rPr lang="sl-SI" sz="2000" dirty="0" smtClean="0"/>
              <a:t>srebra“</a:t>
            </a:r>
            <a:endParaRPr lang="sl-SI" sz="2000" dirty="0"/>
          </a:p>
          <a:p>
            <a:endParaRPr lang="sl-SI" sz="2000" dirty="0" smtClean="0"/>
          </a:p>
          <a:p>
            <a:pPr marL="0" indent="0">
              <a:buNone/>
            </a:pPr>
            <a:r>
              <a:rPr lang="sl-SI" sz="1800" dirty="0"/>
              <a:t>Način dokazovanja: </a:t>
            </a:r>
          </a:p>
          <a:p>
            <a:pPr marL="0" indent="0">
              <a:buNone/>
            </a:pPr>
            <a:r>
              <a:rPr lang="sl-SI" sz="1800" dirty="0"/>
              <a:t>– tehnična dokumentacijo proizvajalca, iz katere izhaja, da so izpolnjene zahteve, ali </a:t>
            </a:r>
          </a:p>
          <a:p>
            <a:pPr marL="0" indent="0">
              <a:buNone/>
            </a:pPr>
            <a:r>
              <a:rPr lang="sl-SI" sz="1800" dirty="0"/>
              <a:t>– nalepko o energijski učinkovitosti ali </a:t>
            </a:r>
          </a:p>
          <a:p>
            <a:pPr marL="0" indent="0">
              <a:buNone/>
            </a:pPr>
            <a:r>
              <a:rPr lang="sl-SI" sz="1800" dirty="0"/>
              <a:t>– ustrezno dokazilo, iz katerega izhaja, da so izpolnjene zahteve.</a:t>
            </a:r>
          </a:p>
          <a:p>
            <a:endParaRPr lang="sl-SI" sz="2000" dirty="0">
              <a:solidFill>
                <a:prstClr val="black"/>
              </a:solidFill>
            </a:endParaRPr>
          </a:p>
          <a:p>
            <a:endParaRPr lang="sl-SI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1748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Projektiranje </a:t>
            </a:r>
            <a:r>
              <a:rPr lang="sl-SI" sz="3600" dirty="0"/>
              <a:t>cestne razsvetljave</a:t>
            </a:r>
            <a:endParaRPr lang="sl-SI" altLang="sl-SI" sz="3600" dirty="0" smtClean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229600" cy="4641379"/>
          </a:xfrm>
        </p:spPr>
        <p:txBody>
          <a:bodyPr rtlCol="0">
            <a:normAutofit fontScale="92500"/>
          </a:bodyPr>
          <a:lstStyle/>
          <a:p>
            <a:pPr marL="0" indent="0" algn="ctr">
              <a:buNone/>
            </a:pPr>
            <a:r>
              <a:rPr lang="sl-SI" sz="2800" dirty="0"/>
              <a:t>Če se načrtuje oziroma naroča nov sistem razsvetljave, je treba naročilo oblikovati tako, da je </a:t>
            </a:r>
            <a:r>
              <a:rPr lang="sl-SI" sz="2800" b="1" dirty="0"/>
              <a:t>glavna zahteva čim večja energetska učinkovitost </a:t>
            </a:r>
            <a:r>
              <a:rPr lang="sl-SI" sz="2800" dirty="0"/>
              <a:t>novega sistema razsvetljave. Seveda pa mora tak sistem izpolnjevati tudi zahteve standarda SIST EN 13201, saj bo le tako zagotavljal tudi ustrezno varnost in pretočnost prometa ter javno </a:t>
            </a:r>
            <a:r>
              <a:rPr lang="sl-SI" sz="2800" dirty="0" smtClean="0"/>
              <a:t>varnost.</a:t>
            </a:r>
          </a:p>
          <a:p>
            <a:pPr marL="0" indent="0" algn="ctr">
              <a:buNone/>
            </a:pPr>
            <a:endParaRPr lang="sl-SI" sz="2400" dirty="0" smtClean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sl-SI" sz="2400" dirty="0" smtClean="0">
                <a:solidFill>
                  <a:prstClr val="black"/>
                </a:solidFill>
              </a:rPr>
              <a:t> </a:t>
            </a:r>
            <a:r>
              <a:rPr lang="sl-SI" sz="2200" dirty="0">
                <a:solidFill>
                  <a:prstClr val="black"/>
                </a:solidFill>
              </a:rPr>
              <a:t>Energetska učinkovitost cestne razsvetljave je določena s povprečno močjo sistema, deljeno s površino, ki jo je treba osvetliti, in s potrebno svetlostjo ali osvetljenostjo prometne površine glede na njeno uporabo. </a:t>
            </a:r>
            <a:endParaRPr lang="sl-SI" sz="2200" dirty="0" smtClean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sl-SI" sz="2200" dirty="0">
                <a:solidFill>
                  <a:prstClr val="black"/>
                </a:solidFill>
              </a:rPr>
              <a:t>Za doseganje večje energetske učinkovitosti cestne razsvetljave se lahko uporabijo </a:t>
            </a:r>
            <a:r>
              <a:rPr lang="sl-SI" sz="2200" b="1" dirty="0">
                <a:solidFill>
                  <a:prstClr val="black"/>
                </a:solidFill>
              </a:rPr>
              <a:t>različni načini krmiljenja svetlobnega toka </a:t>
            </a:r>
            <a:r>
              <a:rPr lang="sl-SI" sz="2200" dirty="0" smtClean="0">
                <a:solidFill>
                  <a:prstClr val="black"/>
                </a:solidFill>
              </a:rPr>
              <a:t>(</a:t>
            </a:r>
            <a:r>
              <a:rPr lang="sl-SI" sz="2200" dirty="0">
                <a:solidFill>
                  <a:prstClr val="black"/>
                </a:solidFill>
              </a:rPr>
              <a:t>zatemnjevanje). </a:t>
            </a:r>
          </a:p>
        </p:txBody>
      </p:sp>
    </p:spTree>
    <p:extLst>
      <p:ext uri="{BB962C8B-B14F-4D97-AF65-F5344CB8AC3E}">
        <p14:creationId xmlns:p14="http://schemas.microsoft.com/office/powerpoint/2010/main" val="2072134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Projektiranje </a:t>
            </a:r>
            <a:r>
              <a:rPr lang="sl-SI" sz="3600" dirty="0"/>
              <a:t>cestne razsvetljave</a:t>
            </a:r>
            <a:endParaRPr lang="sl-SI" altLang="sl-SI" sz="3600" dirty="0" smtClean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buNone/>
            </a:pPr>
            <a:r>
              <a:rPr lang="sl-SI" sz="2400" dirty="0"/>
              <a:t>Ti primeri okoljskih zahtev se uporabljajo samo, kadar naročnik naroča projekt nove cestne razsvetljave ali projekt obnove že obstoječe cestne </a:t>
            </a:r>
            <a:r>
              <a:rPr lang="sl-SI" sz="2400" dirty="0" smtClean="0"/>
              <a:t>razsvetljave</a:t>
            </a:r>
          </a:p>
          <a:p>
            <a:pPr marL="0" indent="0">
              <a:buNone/>
            </a:pPr>
            <a:endParaRPr lang="sl-SI" sz="2000" dirty="0"/>
          </a:p>
          <a:p>
            <a:pPr marL="0" indent="0">
              <a:buNone/>
            </a:pPr>
            <a:r>
              <a:rPr lang="sl-SI" sz="2000" b="1" dirty="0" smtClean="0">
                <a:solidFill>
                  <a:prstClr val="black"/>
                </a:solidFill>
              </a:rPr>
              <a:t>1. Pogoji za sodelovanje:</a:t>
            </a:r>
            <a:endParaRPr lang="sl-SI" sz="2000" b="1" dirty="0">
              <a:solidFill>
                <a:prstClr val="black"/>
              </a:solidFill>
            </a:endParaRPr>
          </a:p>
          <a:p>
            <a:r>
              <a:rPr lang="sl-SI" sz="2000" dirty="0"/>
              <a:t>Ponudnik dokaže, da bo projekt pripravilo osebje, ki ima vsaj tri leta izkušenj pri načrtovanju razsvetljave ali ustrezno strokovno usposobljenost na področju tehnike </a:t>
            </a:r>
            <a:r>
              <a:rPr lang="sl-SI" sz="2000" dirty="0" smtClean="0"/>
              <a:t>razsvetljave</a:t>
            </a:r>
            <a:br>
              <a:rPr lang="sl-SI" sz="2000" dirty="0" smtClean="0"/>
            </a:br>
            <a:endParaRPr lang="sl-SI" sz="2000" dirty="0" smtClean="0"/>
          </a:p>
          <a:p>
            <a:pPr marL="0" indent="0">
              <a:buNone/>
            </a:pPr>
            <a:r>
              <a:rPr lang="sl-SI" sz="1800" dirty="0"/>
              <a:t>Način dokazovanja: </a:t>
            </a:r>
            <a:endParaRPr lang="sl-SI" sz="1800" dirty="0" smtClean="0"/>
          </a:p>
          <a:p>
            <a:pPr marL="0" indent="0">
              <a:buNone/>
            </a:pPr>
            <a:r>
              <a:rPr lang="sl-SI" sz="1800" dirty="0" smtClean="0"/>
              <a:t>Ponudnik </a:t>
            </a:r>
            <a:r>
              <a:rPr lang="sl-SI" sz="1800" dirty="0"/>
              <a:t>mora ponudbi priložiti: </a:t>
            </a:r>
            <a:endParaRPr lang="sl-SI" sz="1800" dirty="0" smtClean="0"/>
          </a:p>
          <a:p>
            <a:pPr marL="0" indent="0">
              <a:buNone/>
            </a:pPr>
            <a:r>
              <a:rPr lang="sl-SI" sz="1800" dirty="0" smtClean="0"/>
              <a:t>– </a:t>
            </a:r>
            <a:r>
              <a:rPr lang="sl-SI" sz="1800" dirty="0"/>
              <a:t>seznam oseb, ki so odgovorne za pripravo projekta, vključno z vodstvenim osebjem, na katerem so navedene izobrazba, strokovna usposobljenost in ustrezne izkušnje, in </a:t>
            </a:r>
            <a:endParaRPr lang="sl-SI" sz="1800" dirty="0" smtClean="0"/>
          </a:p>
          <a:p>
            <a:pPr marL="0" indent="0">
              <a:buNone/>
            </a:pPr>
            <a:r>
              <a:rPr lang="sl-SI" sz="1800" dirty="0" smtClean="0"/>
              <a:t>– </a:t>
            </a:r>
            <a:r>
              <a:rPr lang="sl-SI" sz="1800" dirty="0"/>
              <a:t>reference, iz katerih izhaja, katere sisteme razsvetljave je ponudnik zasnoval v preteklih treh </a:t>
            </a:r>
            <a:r>
              <a:rPr lang="sl-SI" sz="1800" dirty="0" smtClean="0"/>
              <a:t>letih</a:t>
            </a:r>
            <a:r>
              <a:rPr lang="sl-SI" sz="2000" dirty="0"/>
              <a:t>	</a:t>
            </a:r>
          </a:p>
          <a:p>
            <a:pPr marL="0" indent="0">
              <a:buNone/>
            </a:pPr>
            <a:endParaRPr lang="sl-SI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7555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Projektiranje </a:t>
            </a:r>
            <a:r>
              <a:rPr lang="sl-SI" sz="3600" dirty="0"/>
              <a:t>cestne razsvetljave</a:t>
            </a:r>
            <a:endParaRPr lang="sl-SI" altLang="sl-SI" sz="3600" dirty="0" smtClean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785395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sl-SI" sz="2000" b="1" dirty="0" smtClean="0">
                <a:solidFill>
                  <a:prstClr val="black"/>
                </a:solidFill>
              </a:rPr>
              <a:t>2. Tehnične specifikacije:</a:t>
            </a:r>
          </a:p>
          <a:p>
            <a:r>
              <a:rPr lang="sl-SI" sz="2000" dirty="0" smtClean="0">
                <a:solidFill>
                  <a:prstClr val="black"/>
                </a:solidFill>
              </a:rPr>
              <a:t>Določi se maksimalni kazalnik energetske učinkovitosti </a:t>
            </a:r>
            <a:r>
              <a:rPr lang="sl-SI" sz="2000" b="1" dirty="0" smtClean="0">
                <a:solidFill>
                  <a:prstClr val="black"/>
                </a:solidFill>
              </a:rPr>
              <a:t>glede na moč sijalke</a:t>
            </a:r>
          </a:p>
          <a:p>
            <a:endParaRPr lang="sl-SI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l-SI" sz="2000" dirty="0"/>
          </a:p>
          <a:p>
            <a:endParaRPr lang="sl-SI" sz="2000" dirty="0" smtClean="0"/>
          </a:p>
          <a:p>
            <a:endParaRPr lang="sl-SI" sz="2000" dirty="0"/>
          </a:p>
          <a:p>
            <a:endParaRPr lang="sl-SI" sz="2000" dirty="0" smtClean="0"/>
          </a:p>
          <a:p>
            <a:pPr marL="0" indent="0">
              <a:buNone/>
            </a:pPr>
            <a:endParaRPr lang="sl-SI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000" dirty="0" smtClean="0">
                <a:solidFill>
                  <a:prstClr val="black"/>
                </a:solidFill>
              </a:rPr>
              <a:t>Način </a:t>
            </a:r>
            <a:r>
              <a:rPr lang="sl-SI" sz="2000" dirty="0">
                <a:solidFill>
                  <a:prstClr val="black"/>
                </a:solidFill>
              </a:rPr>
              <a:t>dokazovanja pri izvajanju pogodbe: </a:t>
            </a:r>
            <a:endParaRPr lang="sl-SI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000" dirty="0" smtClean="0">
                <a:solidFill>
                  <a:prstClr val="black"/>
                </a:solidFill>
              </a:rPr>
              <a:t>Izračun </a:t>
            </a:r>
            <a:r>
              <a:rPr lang="sl-SI" sz="2000" dirty="0">
                <a:solidFill>
                  <a:prstClr val="black"/>
                </a:solidFill>
              </a:rPr>
              <a:t>z navedbo uporabljenega </a:t>
            </a:r>
            <a:r>
              <a:rPr lang="sl-SI" sz="2000" dirty="0" smtClean="0">
                <a:solidFill>
                  <a:prstClr val="black"/>
                </a:solidFill>
              </a:rPr>
              <a:t>faktorja, </a:t>
            </a:r>
            <a:r>
              <a:rPr lang="sl-SI" sz="2000" dirty="0">
                <a:solidFill>
                  <a:prstClr val="black"/>
                </a:solidFill>
              </a:rPr>
              <a:t>ki ga predloži projektant </a:t>
            </a:r>
            <a:r>
              <a:rPr lang="sl-SI" sz="2000" dirty="0" smtClean="0">
                <a:solidFill>
                  <a:prstClr val="black"/>
                </a:solidFill>
              </a:rPr>
              <a:t>razsvetljave</a:t>
            </a:r>
            <a:endParaRPr lang="sl-SI" sz="2000" dirty="0">
              <a:solidFill>
                <a:prstClr val="black"/>
              </a:solidFill>
            </a:endParaRPr>
          </a:p>
        </p:txBody>
      </p:sp>
      <p:pic>
        <p:nvPicPr>
          <p:cNvPr id="2" name="Slika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636912"/>
            <a:ext cx="5738983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1966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Projektiranje </a:t>
            </a:r>
            <a:r>
              <a:rPr lang="sl-SI" sz="3600" dirty="0"/>
              <a:t>cestne razsvetljave</a:t>
            </a:r>
            <a:endParaRPr lang="sl-SI" altLang="sl-SI" sz="3600" dirty="0" smtClean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marL="0" indent="0">
              <a:buNone/>
            </a:pPr>
            <a:r>
              <a:rPr lang="sl-SI" sz="2000" b="1" dirty="0" smtClean="0">
                <a:solidFill>
                  <a:prstClr val="black"/>
                </a:solidFill>
              </a:rPr>
              <a:t>2. Tehnične specifikacije:</a:t>
            </a:r>
          </a:p>
          <a:p>
            <a:r>
              <a:rPr lang="sl-SI" sz="2000" dirty="0" smtClean="0">
                <a:solidFill>
                  <a:prstClr val="black"/>
                </a:solidFill>
              </a:rPr>
              <a:t>Določi se maksimalni kazalnik energetske učinkovitosti </a:t>
            </a:r>
            <a:r>
              <a:rPr lang="sl-SI" sz="2000" b="1" dirty="0" smtClean="0">
                <a:solidFill>
                  <a:prstClr val="black"/>
                </a:solidFill>
              </a:rPr>
              <a:t>glede na potrebno osvetljenost</a:t>
            </a:r>
            <a:br>
              <a:rPr lang="sl-SI" sz="2000" b="1" dirty="0" smtClean="0">
                <a:solidFill>
                  <a:prstClr val="black"/>
                </a:solidFill>
              </a:rPr>
            </a:br>
            <a:r>
              <a:rPr lang="sl-SI" sz="2000" b="1" dirty="0" smtClean="0">
                <a:solidFill>
                  <a:prstClr val="black"/>
                </a:solidFill>
              </a:rPr>
              <a:t/>
            </a:r>
            <a:br>
              <a:rPr lang="sl-SI" sz="2000" b="1" dirty="0" smtClean="0">
                <a:solidFill>
                  <a:prstClr val="black"/>
                </a:solidFill>
              </a:rPr>
            </a:br>
            <a:r>
              <a:rPr lang="sl-SI" sz="2000" b="1" dirty="0" smtClean="0">
                <a:solidFill>
                  <a:prstClr val="black"/>
                </a:solidFill>
              </a:rPr>
              <a:t/>
            </a:r>
            <a:br>
              <a:rPr lang="sl-SI" sz="2000" b="1" dirty="0" smtClean="0">
                <a:solidFill>
                  <a:prstClr val="black"/>
                </a:solidFill>
              </a:rPr>
            </a:br>
            <a:r>
              <a:rPr lang="sl-SI" sz="2000" b="1" dirty="0" smtClean="0">
                <a:solidFill>
                  <a:prstClr val="black"/>
                </a:solidFill>
              </a:rPr>
              <a:t/>
            </a:r>
            <a:br>
              <a:rPr lang="sl-SI" sz="2000" b="1" dirty="0" smtClean="0">
                <a:solidFill>
                  <a:prstClr val="black"/>
                </a:solidFill>
              </a:rPr>
            </a:br>
            <a:r>
              <a:rPr lang="sl-SI" sz="2000" b="1" dirty="0" smtClean="0">
                <a:solidFill>
                  <a:prstClr val="black"/>
                </a:solidFill>
              </a:rPr>
              <a:t/>
            </a:r>
            <a:br>
              <a:rPr lang="sl-SI" sz="2000" b="1" dirty="0" smtClean="0">
                <a:solidFill>
                  <a:prstClr val="black"/>
                </a:solidFill>
              </a:rPr>
            </a:br>
            <a:endParaRPr lang="sl-SI" sz="2000" b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l-SI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l-SI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000" dirty="0" smtClean="0">
                <a:solidFill>
                  <a:prstClr val="black"/>
                </a:solidFill>
              </a:rPr>
              <a:t>Način </a:t>
            </a:r>
            <a:r>
              <a:rPr lang="sl-SI" sz="2000" dirty="0">
                <a:solidFill>
                  <a:prstClr val="black"/>
                </a:solidFill>
              </a:rPr>
              <a:t>dokazovanja pri izvajanju pogodbe: </a:t>
            </a:r>
          </a:p>
          <a:p>
            <a:pPr marL="0" indent="0">
              <a:buNone/>
            </a:pPr>
            <a:r>
              <a:rPr lang="sl-SI" sz="2000" dirty="0" smtClean="0">
                <a:solidFill>
                  <a:prstClr val="black"/>
                </a:solidFill>
              </a:rPr>
              <a:t>Izračun, </a:t>
            </a:r>
            <a:r>
              <a:rPr lang="sl-SI" sz="2000" dirty="0">
                <a:solidFill>
                  <a:prstClr val="black"/>
                </a:solidFill>
              </a:rPr>
              <a:t>ki ga predloži projektant </a:t>
            </a:r>
            <a:r>
              <a:rPr lang="sl-SI" sz="2000" dirty="0" smtClean="0">
                <a:solidFill>
                  <a:prstClr val="black"/>
                </a:solidFill>
              </a:rPr>
              <a:t>razsvetljave.</a:t>
            </a:r>
            <a:endParaRPr lang="sl-SI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l-SI" sz="2000" b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000" dirty="0"/>
              <a:t>	</a:t>
            </a:r>
          </a:p>
          <a:p>
            <a:endParaRPr lang="sl-SI" sz="2000" dirty="0" smtClean="0">
              <a:solidFill>
                <a:prstClr val="black"/>
              </a:solidFill>
            </a:endParaRPr>
          </a:p>
          <a:p>
            <a:endParaRPr lang="sl-SI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l-SI" sz="2000" dirty="0"/>
          </a:p>
          <a:p>
            <a:endParaRPr lang="sl-SI" sz="2000" dirty="0" smtClean="0"/>
          </a:p>
          <a:p>
            <a:endParaRPr lang="sl-SI" sz="2000" dirty="0">
              <a:solidFill>
                <a:prstClr val="black"/>
              </a:solidFill>
            </a:endParaRPr>
          </a:p>
          <a:p>
            <a:endParaRPr lang="sl-SI" sz="2000" dirty="0">
              <a:solidFill>
                <a:prstClr val="black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2780928"/>
            <a:ext cx="6878584" cy="139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9781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Projektiranje </a:t>
            </a:r>
            <a:r>
              <a:rPr lang="sl-SI" sz="3600" dirty="0"/>
              <a:t>cestne razsvetljave</a:t>
            </a:r>
            <a:endParaRPr lang="sl-SI" altLang="sl-SI" sz="3600" dirty="0" smtClean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sl-SI" sz="2000" b="1" dirty="0" smtClean="0">
                <a:solidFill>
                  <a:prstClr val="black"/>
                </a:solidFill>
              </a:rPr>
              <a:t>2. Tehnične specifikacije:</a:t>
            </a:r>
          </a:p>
          <a:p>
            <a:pPr marL="0" indent="0">
              <a:buNone/>
            </a:pPr>
            <a:endParaRPr lang="sl-SI" sz="2000" b="1" dirty="0" smtClean="0">
              <a:solidFill>
                <a:prstClr val="black"/>
              </a:solidFill>
            </a:endParaRPr>
          </a:p>
          <a:p>
            <a:r>
              <a:rPr lang="sl-SI" sz="2000" dirty="0" smtClean="0">
                <a:solidFill>
                  <a:prstClr val="black"/>
                </a:solidFill>
              </a:rPr>
              <a:t>Ces</a:t>
            </a:r>
            <a:r>
              <a:rPr lang="sl-SI" sz="2000" dirty="0" smtClean="0"/>
              <a:t>tna </a:t>
            </a:r>
            <a:r>
              <a:rPr lang="sl-SI" sz="2000" dirty="0"/>
              <a:t>razsvetljava mora biti projektirana tako, da poleg zahtev iz drugih predpisov izpolnjuje tudi zahteve </a:t>
            </a:r>
            <a:r>
              <a:rPr lang="sl-SI" sz="2000" b="1" dirty="0"/>
              <a:t>Uredbe o mejnih vrednostih svetlobnega onesnaženja okolja </a:t>
            </a:r>
            <a:r>
              <a:rPr lang="sl-SI" sz="2000" dirty="0"/>
              <a:t>(Uradni list RS, št. 81/07, 109/07, 62/10 in 46/13). 	</a:t>
            </a:r>
          </a:p>
          <a:p>
            <a:endParaRPr lang="sl-SI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000" dirty="0">
                <a:solidFill>
                  <a:prstClr val="black"/>
                </a:solidFill>
              </a:rPr>
              <a:t>Način dokazovanja: </a:t>
            </a:r>
            <a:endParaRPr lang="sl-SI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000" dirty="0" smtClean="0">
                <a:solidFill>
                  <a:prstClr val="black"/>
                </a:solidFill>
              </a:rPr>
              <a:t>Ponudnik </a:t>
            </a:r>
            <a:r>
              <a:rPr lang="sl-SI" sz="2000" dirty="0">
                <a:solidFill>
                  <a:prstClr val="black"/>
                </a:solidFill>
              </a:rPr>
              <a:t>mora projektu priložiti: </a:t>
            </a:r>
          </a:p>
          <a:p>
            <a:pPr marL="0" indent="0">
              <a:buNone/>
            </a:pPr>
            <a:r>
              <a:rPr lang="sl-SI" sz="2000" dirty="0" smtClean="0">
                <a:solidFill>
                  <a:prstClr val="black"/>
                </a:solidFill>
              </a:rPr>
              <a:t>– </a:t>
            </a:r>
            <a:r>
              <a:rPr lang="sl-SI" sz="2000" dirty="0">
                <a:solidFill>
                  <a:prstClr val="black"/>
                </a:solidFill>
              </a:rPr>
              <a:t>dokazila, da so vse predvidene svetilke v skladu z uredbo, in </a:t>
            </a:r>
            <a:endParaRPr lang="sl-SI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000" dirty="0" smtClean="0">
                <a:solidFill>
                  <a:prstClr val="black"/>
                </a:solidFill>
              </a:rPr>
              <a:t>– </a:t>
            </a:r>
            <a:r>
              <a:rPr lang="sl-SI" sz="2000" dirty="0">
                <a:solidFill>
                  <a:prstClr val="black"/>
                </a:solidFill>
              </a:rPr>
              <a:t>pisno izjavo, da je montaža vseh svetilk predvidena na način, ki je v skladu z uredbo</a:t>
            </a:r>
            <a:endParaRPr lang="sl-SI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l-SI" sz="2000" dirty="0"/>
          </a:p>
          <a:p>
            <a:endParaRPr lang="sl-SI" sz="2000" dirty="0" smtClean="0"/>
          </a:p>
          <a:p>
            <a:endParaRPr lang="sl-SI" sz="2000" dirty="0">
              <a:solidFill>
                <a:prstClr val="black"/>
              </a:solidFill>
            </a:endParaRPr>
          </a:p>
          <a:p>
            <a:endParaRPr lang="sl-SI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4592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Projektiranje </a:t>
            </a:r>
            <a:r>
              <a:rPr lang="sl-SI" sz="3600" dirty="0"/>
              <a:t>cestne razsvetljave</a:t>
            </a:r>
            <a:endParaRPr lang="sl-SI" altLang="sl-SI" sz="3600" dirty="0" smtClean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0" algn="ctr">
              <a:buNone/>
            </a:pPr>
            <a:r>
              <a:rPr lang="sl-SI" sz="3600" dirty="0" smtClean="0">
                <a:solidFill>
                  <a:prstClr val="black"/>
                </a:solidFill>
              </a:rPr>
              <a:t>Najcenejša </a:t>
            </a:r>
            <a:r>
              <a:rPr lang="sl-SI" sz="3600" dirty="0">
                <a:solidFill>
                  <a:prstClr val="black"/>
                </a:solidFill>
              </a:rPr>
              <a:t>investicija </a:t>
            </a:r>
            <a:r>
              <a:rPr lang="sl-SI" sz="3600" dirty="0" smtClean="0">
                <a:solidFill>
                  <a:prstClr val="black"/>
                </a:solidFill>
              </a:rPr>
              <a:t>lahko pomeni </a:t>
            </a:r>
            <a:r>
              <a:rPr lang="sl-SI" sz="3600" dirty="0">
                <a:solidFill>
                  <a:prstClr val="black"/>
                </a:solidFill>
              </a:rPr>
              <a:t>veliko več stroškov v celotni življenjski dobi kot nekoliko dražja investicija v drugačno tehnologijo. Pri odločanju o ponujeni tehnologiji je torej pametno </a:t>
            </a:r>
            <a:r>
              <a:rPr lang="sl-SI" sz="3600" b="1" dirty="0">
                <a:solidFill>
                  <a:prstClr val="black"/>
                </a:solidFill>
              </a:rPr>
              <a:t>upoštevati celotne stroške v življenjski dobi </a:t>
            </a:r>
            <a:r>
              <a:rPr lang="sl-SI" sz="3600" dirty="0">
                <a:solidFill>
                  <a:prstClr val="black"/>
                </a:solidFill>
              </a:rPr>
              <a:t>in ne samo nabavno ceno. </a:t>
            </a:r>
            <a:endParaRPr lang="sl-SI" sz="3600" dirty="0"/>
          </a:p>
          <a:p>
            <a:endParaRPr lang="sl-SI" sz="2000" dirty="0" smtClean="0"/>
          </a:p>
          <a:p>
            <a:endParaRPr lang="sl-SI" sz="2000" dirty="0">
              <a:solidFill>
                <a:prstClr val="black"/>
              </a:solidFill>
            </a:endParaRPr>
          </a:p>
          <a:p>
            <a:endParaRPr lang="sl-SI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4541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Svetilke </a:t>
            </a:r>
            <a:r>
              <a:rPr lang="sl-SI" sz="3600" dirty="0"/>
              <a:t>in sistemi cestne razsvetljave</a:t>
            </a:r>
            <a:endParaRPr lang="sl-SI" altLang="sl-SI" sz="3600" dirty="0" smtClean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r>
              <a:rPr lang="sl-SI" sz="2400" dirty="0"/>
              <a:t>Ti primeri </a:t>
            </a:r>
            <a:r>
              <a:rPr lang="sl-SI" sz="2400" dirty="0" err="1"/>
              <a:t>okoljskih</a:t>
            </a:r>
            <a:r>
              <a:rPr lang="sl-SI" sz="2400" dirty="0"/>
              <a:t> zahtev in meril se uporabljajo samo, kadar naročnik naroča </a:t>
            </a:r>
            <a:r>
              <a:rPr lang="sl-SI" sz="2400" b="1" dirty="0"/>
              <a:t>nove svetilke </a:t>
            </a:r>
            <a:r>
              <a:rPr lang="sl-SI" sz="2400" dirty="0"/>
              <a:t>oziroma celoten </a:t>
            </a:r>
            <a:r>
              <a:rPr lang="sl-SI" sz="2400" b="1" dirty="0"/>
              <a:t>sistem cestne razsvetljave</a:t>
            </a:r>
            <a:r>
              <a:rPr lang="sl-SI" sz="2400" dirty="0"/>
              <a:t>, ne da bi predhodno naročil ustrezen projekt cestne </a:t>
            </a:r>
            <a:r>
              <a:rPr lang="sl-SI" sz="2400" dirty="0" smtClean="0"/>
              <a:t>razsvetljave</a:t>
            </a:r>
          </a:p>
          <a:p>
            <a:r>
              <a:rPr lang="sl-SI" sz="2400" dirty="0" smtClean="0"/>
              <a:t>kadar </a:t>
            </a:r>
            <a:r>
              <a:rPr lang="sl-SI" sz="2400" dirty="0"/>
              <a:t>se naročajo </a:t>
            </a:r>
            <a:r>
              <a:rPr lang="sl-SI" sz="2400" b="1" dirty="0"/>
              <a:t>nadomestne svetilke </a:t>
            </a:r>
            <a:r>
              <a:rPr lang="sl-SI" sz="2400" dirty="0"/>
              <a:t>za sistem cestne razsvetljave, za katerega je projekt že bil </a:t>
            </a:r>
            <a:r>
              <a:rPr lang="sl-SI" sz="2400" dirty="0" smtClean="0"/>
              <a:t>izdelan (npr izdelan za klasične svetilke). </a:t>
            </a:r>
          </a:p>
          <a:p>
            <a:endParaRPr lang="sl-SI" sz="2000" dirty="0"/>
          </a:p>
          <a:p>
            <a:pPr marL="0" indent="0">
              <a:buNone/>
            </a:pPr>
            <a:r>
              <a:rPr lang="sl-SI" sz="2400" dirty="0" smtClean="0"/>
              <a:t>Pri </a:t>
            </a:r>
            <a:r>
              <a:rPr lang="sl-SI" sz="2400" dirty="0"/>
              <a:t>tem se predvideva, da bo </a:t>
            </a:r>
            <a:r>
              <a:rPr lang="sl-SI" sz="2400" b="1" dirty="0" smtClean="0"/>
              <a:t>projekt </a:t>
            </a:r>
            <a:r>
              <a:rPr lang="sl-SI" sz="2400" b="1" dirty="0"/>
              <a:t>izdelal ponudnik svetilk </a:t>
            </a:r>
            <a:r>
              <a:rPr lang="sl-SI" sz="2400" dirty="0"/>
              <a:t>oziroma sistema cestne razsvetljave</a:t>
            </a:r>
            <a:r>
              <a:rPr lang="sl-SI" sz="2000" dirty="0"/>
              <a:t>. 	</a:t>
            </a:r>
          </a:p>
          <a:p>
            <a:endParaRPr lang="sl-SI" sz="2000" dirty="0" smtClean="0">
              <a:solidFill>
                <a:prstClr val="black"/>
              </a:solidFill>
            </a:endParaRPr>
          </a:p>
          <a:p>
            <a:endParaRPr lang="sl-SI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l-SI" sz="2000" dirty="0"/>
          </a:p>
          <a:p>
            <a:endParaRPr lang="sl-SI" sz="2000" dirty="0" smtClean="0"/>
          </a:p>
          <a:p>
            <a:endParaRPr lang="sl-SI" sz="2000" dirty="0">
              <a:solidFill>
                <a:prstClr val="black"/>
              </a:solidFill>
            </a:endParaRPr>
          </a:p>
          <a:p>
            <a:endParaRPr lang="sl-SI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402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 smtClean="0"/>
              <a:t>Svetilke </a:t>
            </a:r>
            <a:r>
              <a:rPr lang="sl-SI" sz="3600" dirty="0"/>
              <a:t>in sistemi cestne razsvetljave</a:t>
            </a:r>
            <a:endParaRPr lang="sl-SI" altLang="sl-SI" sz="3600" dirty="0" smtClean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marL="0" indent="0">
              <a:buNone/>
            </a:pPr>
            <a:endParaRPr lang="sl-SI" sz="2400" b="1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400" b="1" dirty="0" smtClean="0">
                <a:solidFill>
                  <a:prstClr val="black"/>
                </a:solidFill>
              </a:rPr>
              <a:t>1</a:t>
            </a:r>
            <a:r>
              <a:rPr lang="sl-SI" sz="2400" b="1" dirty="0">
                <a:solidFill>
                  <a:prstClr val="black"/>
                </a:solidFill>
              </a:rPr>
              <a:t>. Pogoji za sodelovanje:</a:t>
            </a:r>
          </a:p>
          <a:p>
            <a:r>
              <a:rPr lang="sl-SI" sz="2400" dirty="0"/>
              <a:t>Ponudnik dokaže, da bo projekt pripravilo osebje, ki ima vsaj tri leta izkušenj pri načrtovanju razsvetljave ali ustrezno strokovno usposobljenost na področju tehnike razsvetljave</a:t>
            </a:r>
            <a:br>
              <a:rPr lang="sl-SI" sz="2400" dirty="0"/>
            </a:br>
            <a:endParaRPr lang="sl-SI" sz="2400" dirty="0"/>
          </a:p>
          <a:p>
            <a:pPr marL="0" indent="0">
              <a:buNone/>
            </a:pPr>
            <a:r>
              <a:rPr lang="sl-SI" sz="2000" dirty="0"/>
              <a:t>Način dokazovanja: </a:t>
            </a:r>
          </a:p>
          <a:p>
            <a:pPr marL="0" indent="0">
              <a:buNone/>
            </a:pPr>
            <a:r>
              <a:rPr lang="sl-SI" sz="2000" dirty="0"/>
              <a:t>Ponudnik mora ponudbi priložiti: </a:t>
            </a:r>
          </a:p>
          <a:p>
            <a:pPr marL="0" indent="0">
              <a:buNone/>
            </a:pPr>
            <a:r>
              <a:rPr lang="sl-SI" sz="2000" dirty="0"/>
              <a:t>– seznam oseb, ki so odgovorne za pripravo projekta, vključno z vodstvenim osebjem, na katerem so navedene izobrazba, strokovna usposobljenost in ustrezne izkušnje, in </a:t>
            </a:r>
          </a:p>
          <a:p>
            <a:pPr marL="0" indent="0">
              <a:buNone/>
            </a:pPr>
            <a:r>
              <a:rPr lang="sl-SI" sz="2000" dirty="0"/>
              <a:t>– reference, iz katerih izhaja, katere sisteme razsvetljave je ponudnik zasnoval v preteklih treh letih</a:t>
            </a:r>
            <a:endParaRPr lang="sl-SI" sz="2000" dirty="0">
              <a:solidFill>
                <a:prstClr val="black"/>
              </a:solidFill>
            </a:endParaRPr>
          </a:p>
          <a:p>
            <a:endParaRPr lang="sl-SI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269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 smtClean="0"/>
              <a:t>Svetilke </a:t>
            </a:r>
            <a:r>
              <a:rPr lang="sl-SI" sz="3600" dirty="0"/>
              <a:t>in sistemi cestne razsvetljave</a:t>
            </a:r>
            <a:endParaRPr lang="sl-SI" altLang="sl-SI" sz="3600" dirty="0" smtClean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sl-SI" sz="2400" b="1" dirty="0" smtClean="0">
                <a:solidFill>
                  <a:prstClr val="black"/>
                </a:solidFill>
              </a:rPr>
              <a:t>2</a:t>
            </a:r>
            <a:r>
              <a:rPr lang="sl-SI" sz="2400" b="1" dirty="0">
                <a:solidFill>
                  <a:prstClr val="black"/>
                </a:solidFill>
              </a:rPr>
              <a:t>. Tehnične specifikacije</a:t>
            </a:r>
            <a:r>
              <a:rPr lang="sl-SI" sz="2400" b="1" dirty="0" smtClean="0">
                <a:solidFill>
                  <a:prstClr val="black"/>
                </a:solidFill>
              </a:rPr>
              <a:t>:</a:t>
            </a:r>
          </a:p>
          <a:p>
            <a:r>
              <a:rPr lang="sl-SI" sz="2400" dirty="0" smtClean="0"/>
              <a:t>Ponudnik mora pred </a:t>
            </a:r>
            <a:r>
              <a:rPr lang="sl-SI" sz="2400" dirty="0"/>
              <a:t>izdelavo ponudbe izdelati ustrezen </a:t>
            </a:r>
            <a:r>
              <a:rPr lang="sl-SI" sz="2400" b="1" dirty="0"/>
              <a:t>projekt cestne razsvetljave </a:t>
            </a:r>
            <a:r>
              <a:rPr lang="sl-SI" sz="2400" dirty="0"/>
              <a:t>ali vsaj ustrezne svetlobno-tehnične izračune, ki izpolnjujejo </a:t>
            </a:r>
            <a:r>
              <a:rPr lang="sl-SI" sz="2400" b="1" dirty="0"/>
              <a:t>pogoje</a:t>
            </a:r>
            <a:r>
              <a:rPr lang="sl-SI" sz="2400" dirty="0"/>
              <a:t> iz zgoraj navedene </a:t>
            </a:r>
            <a:r>
              <a:rPr lang="sl-SI" sz="2400" dirty="0" smtClean="0"/>
              <a:t>točke </a:t>
            </a:r>
            <a:r>
              <a:rPr lang="sl-SI" sz="2400" b="1" dirty="0">
                <a:solidFill>
                  <a:prstClr val="black"/>
                </a:solidFill>
              </a:rPr>
              <a:t>2. Tehnične specifikacije </a:t>
            </a:r>
            <a:r>
              <a:rPr lang="sl-SI" sz="2400" b="1" dirty="0" smtClean="0">
                <a:solidFill>
                  <a:prstClr val="black"/>
                </a:solidFill>
              </a:rPr>
              <a:t>za projektiranje cestne razsvetljave </a:t>
            </a:r>
          </a:p>
          <a:p>
            <a:pPr marL="0" indent="0">
              <a:buNone/>
            </a:pPr>
            <a:endParaRPr lang="sl-SI" sz="2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400" dirty="0" smtClean="0">
                <a:solidFill>
                  <a:prstClr val="black"/>
                </a:solidFill>
              </a:rPr>
              <a:t>Način </a:t>
            </a:r>
            <a:r>
              <a:rPr lang="sl-SI" sz="2400" dirty="0">
                <a:solidFill>
                  <a:prstClr val="black"/>
                </a:solidFill>
              </a:rPr>
              <a:t>dokazovanja: </a:t>
            </a:r>
            <a:endParaRPr lang="sl-SI" sz="24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400" dirty="0" smtClean="0">
                <a:solidFill>
                  <a:prstClr val="black"/>
                </a:solidFill>
              </a:rPr>
              <a:t>Ponudnik </a:t>
            </a:r>
            <a:r>
              <a:rPr lang="sl-SI" sz="2400" dirty="0">
                <a:solidFill>
                  <a:prstClr val="black"/>
                </a:solidFill>
              </a:rPr>
              <a:t>mora ponudbi priložiti dokumentacijo, iz katere izhaja, da je izpolnjena zahteva. </a:t>
            </a:r>
          </a:p>
          <a:p>
            <a:pPr marL="0" indent="0">
              <a:buNone/>
            </a:pPr>
            <a:r>
              <a:rPr lang="sl-SI" sz="2000" dirty="0"/>
              <a:t>	</a:t>
            </a:r>
          </a:p>
          <a:p>
            <a:endParaRPr lang="sl-SI" sz="2000" dirty="0">
              <a:solidFill>
                <a:prstClr val="black"/>
              </a:solidFill>
            </a:endParaRPr>
          </a:p>
          <a:p>
            <a:endParaRPr lang="sl-SI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860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sl-SI" sz="2000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sl-SI" sz="2000" dirty="0">
              <a:solidFill>
                <a:prstClr val="black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462103" y="1052736"/>
            <a:ext cx="8229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l-SI" sz="3200" b="1" dirty="0"/>
              <a:t>Zeleno javno naročanje </a:t>
            </a:r>
            <a:r>
              <a:rPr lang="sl-SI" sz="3200" dirty="0"/>
              <a:t>je naročanje, pri katerem naročnik po Zakonu o javnem naročanju </a:t>
            </a:r>
            <a:r>
              <a:rPr lang="sl-SI" sz="3200" dirty="0" smtClean="0"/>
              <a:t>(ZJN-3</a:t>
            </a:r>
            <a:r>
              <a:rPr lang="sl-SI" sz="3200" dirty="0"/>
              <a:t>) naroča blago, storitve ali gradnje, ki imajo v primerjavi z običajnim blagom, storitvami in gradnjami </a:t>
            </a:r>
            <a:r>
              <a:rPr lang="sl-SI" sz="3200" b="1" u="sng" dirty="0"/>
              <a:t>v celotni življenjski dobi </a:t>
            </a:r>
            <a:r>
              <a:rPr lang="sl-SI" sz="3200" b="1" dirty="0"/>
              <a:t>manjši vpliv na okolje </a:t>
            </a:r>
            <a:r>
              <a:rPr lang="sl-SI" sz="3200" dirty="0"/>
              <a:t>in zagotavljajo varčevanje z naravnimi viri, materiali in energijo ter imajo enake ali boljše funkcionalnosti.</a:t>
            </a:r>
          </a:p>
        </p:txBody>
      </p:sp>
    </p:spTree>
    <p:extLst>
      <p:ext uri="{BB962C8B-B14F-4D97-AF65-F5344CB8AC3E}">
        <p14:creationId xmlns:p14="http://schemas.microsoft.com/office/powerpoint/2010/main" val="1345937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 smtClean="0"/>
              <a:t>Svetilke </a:t>
            </a:r>
            <a:r>
              <a:rPr lang="sl-SI" sz="3600" dirty="0"/>
              <a:t>in sistemi cestne razsvetljave</a:t>
            </a:r>
            <a:endParaRPr lang="sl-SI" altLang="sl-SI" sz="3600" dirty="0" smtClean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sl-SI" sz="2000" b="1" dirty="0" smtClean="0">
                <a:solidFill>
                  <a:prstClr val="black"/>
                </a:solidFill>
              </a:rPr>
              <a:t>3. </a:t>
            </a:r>
            <a:r>
              <a:rPr lang="sl-SI" sz="2000" b="1" dirty="0">
                <a:solidFill>
                  <a:prstClr val="black"/>
                </a:solidFill>
              </a:rPr>
              <a:t>Uporaba meril (dodatno točkovanje</a:t>
            </a:r>
            <a:r>
              <a:rPr lang="sl-SI" sz="2000" b="1" dirty="0" smtClean="0">
                <a:solidFill>
                  <a:prstClr val="black"/>
                </a:solidFill>
              </a:rPr>
              <a:t>):</a:t>
            </a:r>
          </a:p>
          <a:p>
            <a:pPr marL="0" indent="0">
              <a:buNone/>
            </a:pPr>
            <a:endParaRPr lang="sl-SI" sz="2000" b="1" dirty="0">
              <a:solidFill>
                <a:prstClr val="black"/>
              </a:solidFill>
            </a:endParaRPr>
          </a:p>
          <a:p>
            <a:r>
              <a:rPr lang="sl-SI" sz="2000" u="sng" dirty="0" smtClean="0">
                <a:solidFill>
                  <a:prstClr val="black"/>
                </a:solidFill>
              </a:rPr>
              <a:t>Merilo „energetska učinkovitost</a:t>
            </a:r>
            <a:r>
              <a:rPr lang="sl-SI" sz="2000" dirty="0" smtClean="0">
                <a:solidFill>
                  <a:prstClr val="black"/>
                </a:solidFill>
              </a:rPr>
              <a:t>“: </a:t>
            </a:r>
          </a:p>
          <a:p>
            <a:pPr marL="0" indent="0">
              <a:buNone/>
            </a:pPr>
            <a:r>
              <a:rPr lang="sl-SI" sz="2000" dirty="0" smtClean="0">
                <a:solidFill>
                  <a:prstClr val="black"/>
                </a:solidFill>
              </a:rPr>
              <a:t>Dodatne točke, če so kazalniki energetske učinkovitosti manjši od vrednosti  navedenih v zgornjih tabelah. Delež merila v razpisni dokumentaciji določi naročnik. </a:t>
            </a:r>
          </a:p>
          <a:p>
            <a:pPr marL="0" indent="0">
              <a:buNone/>
            </a:pPr>
            <a:endParaRPr lang="sl-SI" sz="105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l-SI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000" dirty="0" smtClean="0">
                <a:solidFill>
                  <a:prstClr val="black"/>
                </a:solidFill>
              </a:rPr>
              <a:t>Način </a:t>
            </a:r>
            <a:r>
              <a:rPr lang="sl-SI" sz="2000" dirty="0">
                <a:solidFill>
                  <a:prstClr val="black"/>
                </a:solidFill>
              </a:rPr>
              <a:t>dokazovanja: </a:t>
            </a:r>
            <a:endParaRPr lang="sl-SI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000" dirty="0" smtClean="0">
                <a:solidFill>
                  <a:prstClr val="black"/>
                </a:solidFill>
              </a:rPr>
              <a:t>Ponudnik </a:t>
            </a:r>
            <a:r>
              <a:rPr lang="sl-SI" sz="2000" dirty="0">
                <a:solidFill>
                  <a:prstClr val="black"/>
                </a:solidFill>
              </a:rPr>
              <a:t>mora ponudbi priložiti izračun, kakršen je naveden v </a:t>
            </a:r>
            <a:r>
              <a:rPr lang="sl-SI" sz="2000" b="1" dirty="0">
                <a:solidFill>
                  <a:prstClr val="black"/>
                </a:solidFill>
              </a:rPr>
              <a:t>2. Tehnične specifikacije za projektiranje cestne </a:t>
            </a:r>
            <a:r>
              <a:rPr lang="sl-SI" sz="2000" b="1" dirty="0" smtClean="0">
                <a:solidFill>
                  <a:prstClr val="black"/>
                </a:solidFill>
              </a:rPr>
              <a:t>razsvetljave</a:t>
            </a:r>
            <a:endParaRPr lang="sl-SI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8400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3600" dirty="0" smtClean="0"/>
              <a:t>Svetilke </a:t>
            </a:r>
            <a:r>
              <a:rPr lang="sl-SI" sz="3600" dirty="0"/>
              <a:t>in sistemi cestne razsvetljave</a:t>
            </a:r>
            <a:endParaRPr lang="sl-SI" altLang="sl-SI" sz="3600" dirty="0" smtClean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marL="0" indent="0">
              <a:buNone/>
            </a:pPr>
            <a:r>
              <a:rPr lang="sl-SI" sz="2000" b="1" dirty="0" smtClean="0">
                <a:solidFill>
                  <a:prstClr val="black"/>
                </a:solidFill>
              </a:rPr>
              <a:t>3. </a:t>
            </a:r>
            <a:r>
              <a:rPr lang="sl-SI" sz="2000" b="1" dirty="0">
                <a:solidFill>
                  <a:prstClr val="black"/>
                </a:solidFill>
              </a:rPr>
              <a:t>Uporaba meril (dodatno točkovanje):</a:t>
            </a:r>
          </a:p>
          <a:p>
            <a:endParaRPr lang="sl-SI" sz="1100" dirty="0" smtClean="0">
              <a:solidFill>
                <a:prstClr val="black"/>
              </a:solidFill>
            </a:endParaRPr>
          </a:p>
          <a:p>
            <a:r>
              <a:rPr lang="sl-SI" sz="2000" u="sng" dirty="0"/>
              <a:t>Merilo „krmiljenje svetlobnega toka</a:t>
            </a:r>
            <a:r>
              <a:rPr lang="sl-SI" sz="2000" dirty="0"/>
              <a:t>“ </a:t>
            </a:r>
            <a:endParaRPr lang="sl-SI" sz="2000" dirty="0" smtClean="0"/>
          </a:p>
          <a:p>
            <a:pPr marL="0" indent="0">
              <a:buNone/>
            </a:pPr>
            <a:r>
              <a:rPr lang="sl-SI" sz="2000" dirty="0" smtClean="0"/>
              <a:t>Glede na razmerje med povprečno močjo sistema in maksimalno močjo</a:t>
            </a:r>
          </a:p>
          <a:p>
            <a:pPr marL="0" indent="0">
              <a:buNone/>
            </a:pPr>
            <a:r>
              <a:rPr lang="sl-SI" sz="2000" dirty="0" smtClean="0"/>
              <a:t>ali</a:t>
            </a:r>
          </a:p>
          <a:p>
            <a:pPr marL="0" indent="0">
              <a:buNone/>
            </a:pPr>
            <a:r>
              <a:rPr lang="sl-SI" sz="2000" dirty="0" smtClean="0"/>
              <a:t>Glede na vrsto krmiljenja:</a:t>
            </a:r>
          </a:p>
          <a:p>
            <a:pPr marL="0" indent="0">
              <a:buNone/>
            </a:pPr>
            <a:r>
              <a:rPr lang="sl-SI" sz="1800" dirty="0" smtClean="0"/>
              <a:t>razsvetljava brez krmiljenja, enostopenjsko</a:t>
            </a:r>
            <a:r>
              <a:rPr lang="sl-SI" sz="1800" dirty="0"/>
              <a:t>, </a:t>
            </a:r>
            <a:r>
              <a:rPr lang="sl-SI" sz="1800" dirty="0" smtClean="0"/>
              <a:t>dvostopenjsko</a:t>
            </a:r>
            <a:r>
              <a:rPr lang="sl-SI" sz="1800" dirty="0"/>
              <a:t>, </a:t>
            </a:r>
            <a:r>
              <a:rPr lang="sl-SI" sz="1800" dirty="0" smtClean="0"/>
              <a:t>zvezno </a:t>
            </a:r>
            <a:r>
              <a:rPr lang="sl-SI" sz="1800" dirty="0"/>
              <a:t>ali </a:t>
            </a:r>
            <a:r>
              <a:rPr lang="sl-SI" sz="1800" dirty="0" smtClean="0"/>
              <a:t>daljinsko</a:t>
            </a:r>
            <a:endParaRPr lang="sl-SI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l-SI" sz="1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1800" dirty="0">
                <a:solidFill>
                  <a:prstClr val="black"/>
                </a:solidFill>
              </a:rPr>
              <a:t>Delež merila v razpisni dokumentaciji določi naročnik.</a:t>
            </a:r>
            <a:endParaRPr lang="sl-SI" sz="1800" dirty="0"/>
          </a:p>
          <a:p>
            <a:pPr marL="0" indent="0">
              <a:buNone/>
            </a:pPr>
            <a:endParaRPr lang="sl-SI" sz="1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1800" dirty="0" smtClean="0">
                <a:solidFill>
                  <a:prstClr val="black"/>
                </a:solidFill>
              </a:rPr>
              <a:t>Način </a:t>
            </a:r>
            <a:r>
              <a:rPr lang="sl-SI" sz="1800" dirty="0">
                <a:solidFill>
                  <a:prstClr val="black"/>
                </a:solidFill>
              </a:rPr>
              <a:t>dokazovanja: </a:t>
            </a:r>
            <a:endParaRPr lang="sl-SI" sz="1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1800" dirty="0" smtClean="0">
                <a:solidFill>
                  <a:prstClr val="black"/>
                </a:solidFill>
              </a:rPr>
              <a:t>Ponudnik </a:t>
            </a:r>
            <a:r>
              <a:rPr lang="sl-SI" sz="1800" dirty="0">
                <a:solidFill>
                  <a:prstClr val="black"/>
                </a:solidFill>
              </a:rPr>
              <a:t>mora ponudbi priložiti tehnično dokumentacijo proizvajalca </a:t>
            </a:r>
            <a:r>
              <a:rPr lang="sl-SI" sz="1800" dirty="0" err="1">
                <a:solidFill>
                  <a:prstClr val="black"/>
                </a:solidFill>
              </a:rPr>
              <a:t>predstikalne</a:t>
            </a:r>
            <a:r>
              <a:rPr lang="sl-SI" sz="1800" dirty="0">
                <a:solidFill>
                  <a:prstClr val="black"/>
                </a:solidFill>
              </a:rPr>
              <a:t> naprave, iz katere izhaja, da sistem omogoča krmiljenje svetlobnega toka in kako </a:t>
            </a:r>
          </a:p>
        </p:txBody>
      </p:sp>
    </p:spTree>
    <p:extLst>
      <p:ext uri="{BB962C8B-B14F-4D97-AF65-F5344CB8AC3E}">
        <p14:creationId xmlns:p14="http://schemas.microsoft.com/office/powerpoint/2010/main" val="3624463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>
          <a:xfrm>
            <a:off x="611560" y="421928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sl-SI" sz="3600" dirty="0"/>
              <a:t/>
            </a:r>
            <a:br>
              <a:rPr lang="sl-SI" sz="3600" dirty="0"/>
            </a:br>
            <a:r>
              <a:rPr lang="sl-SI" sz="3600" dirty="0" smtClean="0"/>
              <a:t>Izvedba oziroma namestitev cestne razsvetljave</a:t>
            </a:r>
            <a:r>
              <a:rPr lang="it-IT" sz="3600" dirty="0"/>
              <a:t/>
            </a:r>
            <a:br>
              <a:rPr lang="it-IT" sz="3600" dirty="0"/>
            </a:br>
            <a:r>
              <a:rPr lang="sl-SI" sz="3600" dirty="0"/>
              <a:t>	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0" algn="just">
              <a:buNone/>
            </a:pPr>
            <a:r>
              <a:rPr lang="sl-SI" sz="2400" dirty="0" smtClean="0"/>
              <a:t>Ti </a:t>
            </a:r>
            <a:r>
              <a:rPr lang="sl-SI" sz="2400" dirty="0"/>
              <a:t>primeri okoljskih zahtev se uporabljajo samo, kadar naročnik naroča izvedbo oziroma namestitev cestne razsvetljave po </a:t>
            </a:r>
            <a:r>
              <a:rPr lang="sl-SI" sz="2400" b="1" dirty="0"/>
              <a:t>predhodno izdelanem projektu </a:t>
            </a:r>
            <a:r>
              <a:rPr lang="sl-SI" sz="2400" dirty="0"/>
              <a:t>ali obnovo (vzdrževanje) cestne razsvetljave, ki bo izvedena po predhodno izdelanem projektu</a:t>
            </a:r>
            <a:endParaRPr lang="sl-SI" sz="2800" dirty="0">
              <a:solidFill>
                <a:prstClr val="black"/>
              </a:solidFill>
            </a:endParaRPr>
          </a:p>
          <a:p>
            <a:pPr marL="0" indent="0" algn="just">
              <a:buNone/>
            </a:pPr>
            <a:endParaRPr lang="sl-SI" sz="2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400" b="1" dirty="0">
                <a:solidFill>
                  <a:prstClr val="black"/>
                </a:solidFill>
              </a:rPr>
              <a:t>1. Pogoji za sodelovanje:</a:t>
            </a:r>
          </a:p>
          <a:p>
            <a:r>
              <a:rPr lang="sl-SI" sz="2400" dirty="0"/>
              <a:t>Ponudnik dokaže, da bo projekt pripravilo osebje, ki ima vsaj tri leta izkušenj pri načrtovanju razsvetljave ali ustrezno strokovno usposobljenost na področju tehnike razsvetljave</a:t>
            </a:r>
            <a:br>
              <a:rPr lang="sl-SI" sz="2400" dirty="0"/>
            </a:br>
            <a:endParaRPr lang="sl-SI" sz="2400" dirty="0"/>
          </a:p>
          <a:p>
            <a:pPr marL="0" indent="0">
              <a:buNone/>
            </a:pPr>
            <a:r>
              <a:rPr lang="sl-SI" sz="2000" dirty="0"/>
              <a:t>Način dokazovanja: </a:t>
            </a:r>
          </a:p>
          <a:p>
            <a:pPr marL="0" indent="0">
              <a:buNone/>
            </a:pPr>
            <a:r>
              <a:rPr lang="sl-SI" sz="2000" dirty="0"/>
              <a:t>Ponudnik mora ponudbi priložiti: </a:t>
            </a:r>
          </a:p>
          <a:p>
            <a:pPr marL="0" indent="0">
              <a:buNone/>
            </a:pPr>
            <a:r>
              <a:rPr lang="sl-SI" sz="2000" dirty="0"/>
              <a:t>– seznam oseb, ki so odgovorne za pripravo projekta, vključno z vodstvenim osebjem, na katerem so navedene izobrazba, strokovna usposobljenost in ustrezne izkušnje, in </a:t>
            </a:r>
          </a:p>
          <a:p>
            <a:pPr marL="0" indent="0">
              <a:buNone/>
            </a:pPr>
            <a:r>
              <a:rPr lang="sl-SI" sz="2000" dirty="0"/>
              <a:t>– reference, iz katerih izhaja, katere sisteme razsvetljave je ponudnik zasnoval v preteklih treh </a:t>
            </a:r>
            <a:r>
              <a:rPr lang="sl-SI" sz="2000" dirty="0" smtClean="0"/>
              <a:t>letih</a:t>
            </a:r>
            <a:endParaRPr lang="sl-SI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l-SI" sz="2000" dirty="0"/>
          </a:p>
          <a:p>
            <a:endParaRPr lang="sl-SI" sz="2000" dirty="0" smtClean="0"/>
          </a:p>
          <a:p>
            <a:endParaRPr lang="sl-SI" sz="2000" dirty="0">
              <a:solidFill>
                <a:prstClr val="black"/>
              </a:solidFill>
            </a:endParaRPr>
          </a:p>
          <a:p>
            <a:endParaRPr lang="sl-SI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085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>
          <a:xfrm>
            <a:off x="611560" y="421928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sl-SI" sz="3600" dirty="0"/>
              <a:t/>
            </a:r>
            <a:br>
              <a:rPr lang="sl-SI" sz="3600" dirty="0"/>
            </a:br>
            <a:r>
              <a:rPr lang="sl-SI" sz="3600" dirty="0" smtClean="0"/>
              <a:t>Izvedba oziroma namestitev cestne razsvetljave</a:t>
            </a:r>
            <a:br>
              <a:rPr lang="sl-SI" sz="3600" dirty="0" smtClean="0"/>
            </a:br>
            <a:r>
              <a:rPr lang="sl-SI" sz="3600" dirty="0"/>
              <a:t>	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lnSpcReduction="10000"/>
          </a:bodyPr>
          <a:lstStyle/>
          <a:p>
            <a:pPr marL="0" indent="0">
              <a:buNone/>
            </a:pPr>
            <a:r>
              <a:rPr lang="sl-SI" sz="2000" dirty="0" smtClean="0">
                <a:solidFill>
                  <a:prstClr val="black"/>
                </a:solidFill>
              </a:rPr>
              <a:t>2</a:t>
            </a:r>
            <a:r>
              <a:rPr lang="sl-SI" sz="2000" dirty="0">
                <a:solidFill>
                  <a:prstClr val="black"/>
                </a:solidFill>
              </a:rPr>
              <a:t>. Tehnične specifikacije</a:t>
            </a:r>
            <a:r>
              <a:rPr lang="sl-SI" sz="2000" dirty="0" smtClean="0">
                <a:solidFill>
                  <a:prstClr val="black"/>
                </a:solidFill>
              </a:rPr>
              <a:t>:</a:t>
            </a:r>
          </a:p>
          <a:p>
            <a:pPr marL="0" indent="0">
              <a:buNone/>
            </a:pPr>
            <a:r>
              <a:rPr lang="sl-SI" sz="2000" dirty="0"/>
              <a:t>Po namestitvi sistemov razsvetljave izbrani izvajalec predloži </a:t>
            </a:r>
            <a:r>
              <a:rPr lang="sl-SI" sz="2000" dirty="0" smtClean="0"/>
              <a:t>:</a:t>
            </a:r>
          </a:p>
          <a:p>
            <a:r>
              <a:rPr lang="sl-SI" sz="2000" dirty="0" smtClean="0"/>
              <a:t>navodila za </a:t>
            </a:r>
            <a:r>
              <a:rPr lang="sl-SI" sz="2000" b="1" dirty="0" smtClean="0"/>
              <a:t>namestitev, odstranitev in razstavljanje svetilk</a:t>
            </a:r>
            <a:r>
              <a:rPr lang="sl-SI" sz="2000" dirty="0" smtClean="0"/>
              <a:t>; </a:t>
            </a:r>
          </a:p>
          <a:p>
            <a:r>
              <a:rPr lang="sl-SI" sz="2000" dirty="0" smtClean="0"/>
              <a:t>navodila </a:t>
            </a:r>
            <a:r>
              <a:rPr lang="sl-SI" sz="2000" dirty="0"/>
              <a:t>za </a:t>
            </a:r>
            <a:r>
              <a:rPr lang="sl-SI" sz="2000" b="1" dirty="0"/>
              <a:t>zamenjavo sijalk </a:t>
            </a:r>
            <a:r>
              <a:rPr lang="sl-SI" sz="2000" dirty="0"/>
              <a:t>in o tem, katere sijalke se lahko uporabljajo v svetilkah brez zmanjšanja navedene energetske učinkovitosti; </a:t>
            </a:r>
          </a:p>
          <a:p>
            <a:r>
              <a:rPr lang="sl-SI" sz="2000" dirty="0" smtClean="0"/>
              <a:t>navodila </a:t>
            </a:r>
            <a:r>
              <a:rPr lang="sl-SI" sz="2000" dirty="0"/>
              <a:t>za </a:t>
            </a:r>
            <a:r>
              <a:rPr lang="sl-SI" sz="2000" b="1" dirty="0"/>
              <a:t>delovanje in vzdrževanje krmilnih sistemov </a:t>
            </a:r>
            <a:r>
              <a:rPr lang="sl-SI" sz="2000" dirty="0"/>
              <a:t>za razsvetljavo; </a:t>
            </a:r>
          </a:p>
          <a:p>
            <a:r>
              <a:rPr lang="sl-SI" sz="2000" dirty="0" smtClean="0"/>
              <a:t>navodila </a:t>
            </a:r>
            <a:r>
              <a:rPr lang="sl-SI" sz="2000" dirty="0"/>
              <a:t>za </a:t>
            </a:r>
            <a:r>
              <a:rPr lang="sl-SI" sz="2000" b="1" dirty="0"/>
              <a:t>ponovno umerjanje </a:t>
            </a:r>
            <a:r>
              <a:rPr lang="sl-SI" sz="2000" dirty="0"/>
              <a:t>in nastavljanje krmilnih sistemov, ki so povezani z dnevno svetlobo; </a:t>
            </a:r>
          </a:p>
          <a:p>
            <a:r>
              <a:rPr lang="sl-SI" sz="2000" dirty="0" smtClean="0"/>
              <a:t>navodila </a:t>
            </a:r>
            <a:r>
              <a:rPr lang="sl-SI" sz="2000" dirty="0"/>
              <a:t>za </a:t>
            </a:r>
            <a:r>
              <a:rPr lang="sl-SI" sz="2000" b="1" dirty="0"/>
              <a:t>prilagajanje časov vklopa in izklopa </a:t>
            </a:r>
            <a:r>
              <a:rPr lang="sl-SI" sz="2000" dirty="0"/>
              <a:t>za časovna </a:t>
            </a:r>
            <a:r>
              <a:rPr lang="sl-SI" sz="2000" dirty="0" smtClean="0"/>
              <a:t>stikala</a:t>
            </a:r>
            <a:endParaRPr lang="sl-SI" sz="2000" dirty="0"/>
          </a:p>
          <a:p>
            <a:endParaRPr lang="sl-SI" sz="2000" dirty="0" smtClean="0"/>
          </a:p>
          <a:p>
            <a:pPr marL="0" indent="0">
              <a:buNone/>
            </a:pPr>
            <a:r>
              <a:rPr lang="sl-SI" sz="2000" dirty="0">
                <a:solidFill>
                  <a:prstClr val="black"/>
                </a:solidFill>
              </a:rPr>
              <a:t>Način dokazovanja: </a:t>
            </a:r>
            <a:endParaRPr lang="sl-SI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000" dirty="0" smtClean="0">
                <a:solidFill>
                  <a:prstClr val="black"/>
                </a:solidFill>
              </a:rPr>
              <a:t>Ponudnik </a:t>
            </a:r>
            <a:r>
              <a:rPr lang="sl-SI" sz="2000" dirty="0">
                <a:solidFill>
                  <a:prstClr val="black"/>
                </a:solidFill>
              </a:rPr>
              <a:t>mora ponudbi priložiti izjavo, da bo izpolnil zahteve.</a:t>
            </a:r>
          </a:p>
          <a:p>
            <a:endParaRPr lang="sl-SI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287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>
          <a:xfrm>
            <a:off x="611560" y="421928"/>
            <a:ext cx="8229600" cy="8468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sl-SI" sz="3600" dirty="0"/>
              <a:t/>
            </a:r>
            <a:br>
              <a:rPr lang="sl-SI" sz="3600" dirty="0"/>
            </a:br>
            <a:r>
              <a:rPr lang="sl-SI" sz="3600" dirty="0" smtClean="0"/>
              <a:t>Izvedba cestne razsvetljave</a:t>
            </a:r>
            <a:r>
              <a:rPr lang="it-IT" sz="3600" dirty="0"/>
              <a:t/>
            </a:r>
            <a:br>
              <a:rPr lang="it-IT" sz="3600" dirty="0"/>
            </a:br>
            <a:endParaRPr lang="sl-SI" sz="3600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95536" y="1124744"/>
            <a:ext cx="8229600" cy="5184576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</a:pPr>
            <a:r>
              <a:rPr lang="sl-SI" sz="2000" dirty="0">
                <a:solidFill>
                  <a:prstClr val="black"/>
                </a:solidFill>
              </a:rPr>
              <a:t>3</a:t>
            </a:r>
            <a:r>
              <a:rPr lang="sl-SI" sz="2000" dirty="0" smtClean="0">
                <a:solidFill>
                  <a:prstClr val="black"/>
                </a:solidFill>
              </a:rPr>
              <a:t>. Posebna določila pogodbe o izvedbi naročila:</a:t>
            </a:r>
          </a:p>
          <a:p>
            <a:r>
              <a:rPr lang="sl-SI" sz="2000" dirty="0"/>
              <a:t>Izbrani izvajalec poskrbi, da je oprema za razsvetljavo (vključno s sijalkami, svetilkami in krmilnim sistemom za razsvetljavo) </a:t>
            </a:r>
            <a:r>
              <a:rPr lang="sl-SI" sz="2000" b="1" dirty="0"/>
              <a:t>natančno taka </a:t>
            </a:r>
            <a:r>
              <a:rPr lang="sl-SI" sz="2000" dirty="0"/>
              <a:t>in nameščena natančno tako, kot je navedeno v prvotnem </a:t>
            </a:r>
            <a:r>
              <a:rPr lang="sl-SI" sz="2000" dirty="0" smtClean="0"/>
              <a:t>projektu.</a:t>
            </a:r>
            <a:r>
              <a:rPr lang="sl-SI" sz="2000" dirty="0"/>
              <a:t>	</a:t>
            </a:r>
          </a:p>
          <a:p>
            <a:pPr marL="400050" lvl="1" indent="0">
              <a:buNone/>
            </a:pPr>
            <a:r>
              <a:rPr lang="sl-SI" sz="1600" dirty="0" smtClean="0"/>
              <a:t>	Brez soglasja projektanta ni možna zamenjava </a:t>
            </a:r>
            <a:r>
              <a:rPr lang="sl-SI" sz="1600" dirty="0"/>
              <a:t>projektiranih proizvodov za razsvetljavo </a:t>
            </a:r>
            <a:r>
              <a:rPr lang="sl-SI" sz="1600" dirty="0" smtClean="0"/>
              <a:t>	z </a:t>
            </a:r>
            <a:r>
              <a:rPr lang="sl-SI" sz="1600" dirty="0"/>
              <a:t>manj vrednimi proizvodi v fazi </a:t>
            </a:r>
            <a:r>
              <a:rPr lang="sl-SI" sz="1600" dirty="0" smtClean="0"/>
              <a:t>namestitve.</a:t>
            </a:r>
            <a:endParaRPr lang="sl-SI" sz="1600" dirty="0"/>
          </a:p>
          <a:p>
            <a:r>
              <a:rPr lang="sl-SI" sz="2000" dirty="0" smtClean="0"/>
              <a:t>Izbrani </a:t>
            </a:r>
            <a:r>
              <a:rPr lang="sl-SI" sz="2000" dirty="0"/>
              <a:t>izvajalec zagotovi, da novi ali obnovljeni sistemi razsvetljave in kontrolne naprave </a:t>
            </a:r>
            <a:r>
              <a:rPr lang="sl-SI" sz="2000" b="1" dirty="0"/>
              <a:t>delujejo pravilno in ne porabijo več energije</a:t>
            </a:r>
            <a:r>
              <a:rPr lang="sl-SI" sz="2000" dirty="0"/>
              <a:t>, kot je </a:t>
            </a:r>
            <a:r>
              <a:rPr lang="sl-SI" sz="2000" dirty="0" smtClean="0"/>
              <a:t>potrebno</a:t>
            </a:r>
            <a:r>
              <a:rPr lang="sl-SI" sz="2000" dirty="0"/>
              <a:t>	</a:t>
            </a:r>
            <a:endParaRPr lang="sl-SI" sz="2000" dirty="0" smtClean="0"/>
          </a:p>
          <a:p>
            <a:r>
              <a:rPr lang="sl-SI" sz="1900" dirty="0"/>
              <a:t>Izbrani izvajalec poskrbi, da se po namestitvi oziroma izvedbi novega sistema cestne razsvetljave </a:t>
            </a:r>
            <a:r>
              <a:rPr lang="sl-SI" sz="1900" b="1" dirty="0"/>
              <a:t>opravijo svetlobno-tehnične in električne meritve </a:t>
            </a:r>
            <a:r>
              <a:rPr lang="sl-SI" sz="1900" dirty="0"/>
              <a:t>cestne razsvetljave v skladu s standardom SIST EN 13201, s katerimi dokaže, da so izpolnjeni kriteriji, ki so bili zahtevani pri projektiranju.</a:t>
            </a:r>
            <a:r>
              <a:rPr lang="sl-SI" sz="1600" dirty="0"/>
              <a:t>	</a:t>
            </a:r>
          </a:p>
          <a:p>
            <a:r>
              <a:rPr lang="sl-SI" sz="1900" dirty="0" smtClean="0"/>
              <a:t>Izbrani </a:t>
            </a:r>
            <a:r>
              <a:rPr lang="sl-SI" sz="1900" dirty="0"/>
              <a:t>izvajalec </a:t>
            </a:r>
            <a:r>
              <a:rPr lang="sl-SI" sz="1900" b="1" dirty="0"/>
              <a:t>izvede</a:t>
            </a:r>
            <a:r>
              <a:rPr lang="sl-SI" sz="1900" dirty="0"/>
              <a:t> ustrezne </a:t>
            </a:r>
            <a:r>
              <a:rPr lang="sl-SI" sz="1900" dirty="0" err="1"/>
              <a:t>okoljske</a:t>
            </a:r>
            <a:r>
              <a:rPr lang="sl-SI" sz="1900" dirty="0"/>
              <a:t> </a:t>
            </a:r>
            <a:r>
              <a:rPr lang="sl-SI" sz="1900" b="1" dirty="0"/>
              <a:t>ukrepe za zmanjšanje in predelavo odpadkov</a:t>
            </a:r>
            <a:r>
              <a:rPr lang="sl-SI" sz="1900" dirty="0"/>
              <a:t>, ki nastanejo med namestitvijo oziroma obnovo sistema razsvetljave. Vse odpadne sijalke, svetilke in krmilni sistemi za razsvetljavo se ločijo in pošljejo v predelavo v skladu z direktivo OEEO. </a:t>
            </a:r>
            <a:endParaRPr lang="sl-SI" sz="1500" dirty="0"/>
          </a:p>
          <a:p>
            <a:endParaRPr lang="sl-SI" sz="1900" dirty="0"/>
          </a:p>
          <a:p>
            <a:pPr marL="0" indent="0">
              <a:buNone/>
            </a:pPr>
            <a:endParaRPr lang="sl-SI" sz="2000" dirty="0"/>
          </a:p>
          <a:p>
            <a:endParaRPr lang="sl-SI" sz="2000" dirty="0" smtClean="0"/>
          </a:p>
          <a:p>
            <a:endParaRPr lang="sl-SI" sz="2000" dirty="0">
              <a:solidFill>
                <a:prstClr val="black"/>
              </a:solidFill>
            </a:endParaRPr>
          </a:p>
          <a:p>
            <a:endParaRPr lang="sl-SI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673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>
          <a:xfrm>
            <a:off x="611560" y="421928"/>
            <a:ext cx="8229600" cy="8468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sl-SI" sz="3600" dirty="0"/>
              <a:t/>
            </a:r>
            <a:br>
              <a:rPr lang="sl-SI" sz="3600" dirty="0"/>
            </a:br>
            <a:r>
              <a:rPr lang="sl-SI" sz="3600" dirty="0"/>
              <a:t/>
            </a:r>
            <a:br>
              <a:rPr lang="sl-SI" sz="3600" dirty="0"/>
            </a:br>
            <a:r>
              <a:rPr lang="sl-SI" sz="3600" dirty="0"/>
              <a:t>Vzdrževanje cestne razsvetljave 	</a:t>
            </a:r>
            <a:br>
              <a:rPr lang="sl-SI" sz="3600" dirty="0"/>
            </a:br>
            <a:r>
              <a:rPr lang="it-IT" sz="3600" dirty="0"/>
              <a:t/>
            </a:r>
            <a:br>
              <a:rPr lang="it-IT" sz="3600" dirty="0"/>
            </a:br>
            <a:r>
              <a:rPr lang="sl-SI" sz="3600" dirty="0"/>
              <a:t>	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95536" y="1268760"/>
            <a:ext cx="8229600" cy="4896544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buNone/>
            </a:pPr>
            <a:endParaRPr lang="sl-SI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000" dirty="0" smtClean="0">
                <a:solidFill>
                  <a:prstClr val="black"/>
                </a:solidFill>
              </a:rPr>
              <a:t>1. Pogoji za sodelovanje:</a:t>
            </a:r>
          </a:p>
          <a:p>
            <a:r>
              <a:rPr lang="sl-SI" sz="2000" dirty="0"/>
              <a:t>Ponudnik dokaže, da bodo vzdrževanje opravile osebe, ki imajo vsaj tri leta izkušenj pri vzdrževanju cestne razsvetljave 	</a:t>
            </a:r>
          </a:p>
          <a:p>
            <a:pPr marL="0" indent="0">
              <a:buNone/>
            </a:pPr>
            <a:endParaRPr lang="sl-SI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000" dirty="0" smtClean="0"/>
              <a:t>2. Tehnične specifikacije</a:t>
            </a:r>
          </a:p>
          <a:p>
            <a:r>
              <a:rPr lang="sl-SI" sz="2000" dirty="0" smtClean="0"/>
              <a:t>Vse med vzdrževanje vgrajene </a:t>
            </a:r>
            <a:r>
              <a:rPr lang="sl-SI" sz="2000" b="1" dirty="0" smtClean="0"/>
              <a:t>sijalke</a:t>
            </a:r>
            <a:r>
              <a:rPr lang="sl-SI" sz="2000" dirty="0" smtClean="0"/>
              <a:t> morajo izpolnjevati pogoje iz zahtev v poglavju „</a:t>
            </a:r>
            <a:r>
              <a:rPr lang="sl-SI" sz="2000" b="1" dirty="0" smtClean="0"/>
              <a:t>Sijalke </a:t>
            </a:r>
            <a:r>
              <a:rPr lang="sl-SI" sz="2000" b="1" dirty="0"/>
              <a:t>za cestno </a:t>
            </a:r>
            <a:r>
              <a:rPr lang="sl-SI" sz="2000" b="1" dirty="0" smtClean="0"/>
              <a:t>razsvetljavo</a:t>
            </a:r>
            <a:r>
              <a:rPr lang="sl-SI" sz="2000" dirty="0" smtClean="0"/>
              <a:t>“</a:t>
            </a:r>
            <a:endParaRPr lang="sl-SI" sz="2000" dirty="0"/>
          </a:p>
          <a:p>
            <a:r>
              <a:rPr lang="sl-SI" sz="2000" dirty="0" smtClean="0"/>
              <a:t>Med </a:t>
            </a:r>
            <a:r>
              <a:rPr lang="sl-SI" sz="2000" dirty="0"/>
              <a:t>vzdrževanjem vgrajeni ali </a:t>
            </a:r>
            <a:r>
              <a:rPr lang="sl-SI" sz="2000" b="1" dirty="0"/>
              <a:t>zamenjani električni deli </a:t>
            </a:r>
            <a:r>
              <a:rPr lang="sl-SI" sz="2000" dirty="0"/>
              <a:t>svetilke morajo biti izbrani tako, da </a:t>
            </a:r>
            <a:r>
              <a:rPr lang="sl-SI" sz="2000" b="1" dirty="0"/>
              <a:t>ne poslabšajo svetlobnega izkoristka svetilke </a:t>
            </a:r>
            <a:r>
              <a:rPr lang="sl-SI" sz="2000" dirty="0"/>
              <a:t>	</a:t>
            </a:r>
            <a:endParaRPr lang="sl-SI" sz="2000" dirty="0" smtClean="0"/>
          </a:p>
          <a:p>
            <a:endParaRPr lang="sl-SI" sz="2000" dirty="0"/>
          </a:p>
          <a:p>
            <a:pPr marL="0" indent="0">
              <a:buNone/>
            </a:pPr>
            <a:r>
              <a:rPr lang="sl-SI" sz="2000" dirty="0" smtClean="0">
                <a:solidFill>
                  <a:prstClr val="black"/>
                </a:solidFill>
              </a:rPr>
              <a:t>3. </a:t>
            </a:r>
            <a:r>
              <a:rPr lang="sl-SI" sz="2000" dirty="0">
                <a:solidFill>
                  <a:prstClr val="black"/>
                </a:solidFill>
              </a:rPr>
              <a:t>Posebna določila:</a:t>
            </a:r>
          </a:p>
          <a:p>
            <a:r>
              <a:rPr lang="sl-SI" sz="2000" dirty="0"/>
              <a:t>Izbrani izvajalec </a:t>
            </a:r>
            <a:r>
              <a:rPr lang="sl-SI" sz="2000" b="1" dirty="0"/>
              <a:t>izvede</a:t>
            </a:r>
            <a:r>
              <a:rPr lang="sl-SI" sz="2000" dirty="0"/>
              <a:t> ustrezne </a:t>
            </a:r>
            <a:r>
              <a:rPr lang="sl-SI" sz="2000" dirty="0" err="1"/>
              <a:t>okoljske</a:t>
            </a:r>
            <a:r>
              <a:rPr lang="sl-SI" sz="2000" dirty="0"/>
              <a:t> </a:t>
            </a:r>
            <a:r>
              <a:rPr lang="sl-SI" sz="2000" b="1" dirty="0"/>
              <a:t>ukrepe za zmanjšanje in predelavo odpadkov</a:t>
            </a:r>
            <a:r>
              <a:rPr lang="sl-SI" sz="2000" dirty="0"/>
              <a:t>, ki nastanejo med vzdrževanjem cestne razsvetljave. Vse odpadne sijalke, svetilke in krmilni sistemi za razsvetljavo se ločijo in pošljejo v predelavo v skladu z Direktivo 2002/96/ES Evropskega parlamenta in Sveta z dne 27. januarja 2003 o odpadni električni in elektronski opremi (OEEO). 	</a:t>
            </a:r>
          </a:p>
          <a:p>
            <a:endParaRPr lang="sl-SI" sz="2000" dirty="0">
              <a:solidFill>
                <a:prstClr val="black"/>
              </a:solidFill>
            </a:endParaRPr>
          </a:p>
          <a:p>
            <a:endParaRPr lang="sl-SI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738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>
          <a:xfrm>
            <a:off x="611560" y="421928"/>
            <a:ext cx="8229600" cy="846832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sl-SI" sz="3600" dirty="0"/>
              <a:t/>
            </a:r>
            <a:br>
              <a:rPr lang="sl-SI" sz="3600" dirty="0"/>
            </a:br>
            <a:r>
              <a:rPr lang="sl-SI" sz="3600" dirty="0"/>
              <a:t/>
            </a:r>
            <a:br>
              <a:rPr lang="sl-SI" sz="3600" dirty="0"/>
            </a:br>
            <a:r>
              <a:rPr lang="sl-SI" sz="3600" dirty="0"/>
              <a:t/>
            </a:r>
            <a:br>
              <a:rPr lang="sl-SI" sz="3600" dirty="0"/>
            </a:br>
            <a:r>
              <a:rPr lang="sl-SI" sz="3600" dirty="0"/>
              <a:t>Prometna signalizacija </a:t>
            </a:r>
            <a:br>
              <a:rPr lang="sl-SI" sz="3600" dirty="0"/>
            </a:br>
            <a:r>
              <a:rPr lang="sl-SI" sz="3600" dirty="0"/>
              <a:t>	</a:t>
            </a:r>
            <a:br>
              <a:rPr lang="sl-SI" sz="3600" dirty="0"/>
            </a:br>
            <a:r>
              <a:rPr lang="it-IT" sz="3600" dirty="0"/>
              <a:t/>
            </a:r>
            <a:br>
              <a:rPr lang="it-IT" sz="3600" dirty="0"/>
            </a:br>
            <a:r>
              <a:rPr lang="sl-SI" sz="3600" dirty="0"/>
              <a:t>	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95536" y="1286474"/>
            <a:ext cx="8229600" cy="4878830"/>
          </a:xfrm>
        </p:spPr>
        <p:txBody>
          <a:bodyPr rtlCol="0">
            <a:normAutofit lnSpcReduction="10000"/>
          </a:bodyPr>
          <a:lstStyle/>
          <a:p>
            <a:pPr marL="0" indent="0">
              <a:buNone/>
            </a:pPr>
            <a:r>
              <a:rPr lang="sl-SI" sz="2200" dirty="0"/>
              <a:t>Ti primeri </a:t>
            </a:r>
            <a:r>
              <a:rPr lang="sl-SI" sz="2200" dirty="0" err="1"/>
              <a:t>okoljskih</a:t>
            </a:r>
            <a:r>
              <a:rPr lang="sl-SI" sz="2200" dirty="0"/>
              <a:t> zahtev se uporabljajo samo, kadar naročnik naroča </a:t>
            </a:r>
            <a:r>
              <a:rPr lang="sl-SI" sz="2200" b="1" dirty="0"/>
              <a:t>novo prometno signalizacijo za celotno križišče</a:t>
            </a:r>
            <a:r>
              <a:rPr lang="sl-SI" sz="2200" dirty="0"/>
              <a:t>, torej signalne luči (semaforske glave) skupaj s strojno in programsko opremo. </a:t>
            </a:r>
            <a:endParaRPr lang="sl-SI" sz="2200" dirty="0" smtClean="0"/>
          </a:p>
          <a:p>
            <a:pPr marL="0" indent="0">
              <a:buNone/>
            </a:pPr>
            <a:endParaRPr lang="sl-SI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000" dirty="0" smtClean="0"/>
              <a:t>1. Tehnične specifikacije</a:t>
            </a:r>
          </a:p>
          <a:p>
            <a:r>
              <a:rPr lang="sl-SI" sz="1800" dirty="0"/>
              <a:t>Če se namešča nova ali zamenjuje (nadgrajuje, vzdržuje) že obstoječa prometna signalizacija, električna </a:t>
            </a:r>
            <a:r>
              <a:rPr lang="sl-SI" sz="1800" b="1" dirty="0"/>
              <a:t>moč enega signalnega modula </a:t>
            </a:r>
            <a:r>
              <a:rPr lang="sl-SI" sz="1800" dirty="0"/>
              <a:t>ne sme presegati </a:t>
            </a:r>
            <a:r>
              <a:rPr lang="sl-SI" sz="1800" b="1" dirty="0"/>
              <a:t>12 W</a:t>
            </a:r>
            <a:r>
              <a:rPr lang="sl-SI" sz="1800" dirty="0"/>
              <a:t> pri temperaturi okolice 25 °C. Zahtevano moč mora izpolnjevati posamezen modul in ne celotna signalna luč. 	</a:t>
            </a:r>
          </a:p>
          <a:p>
            <a:r>
              <a:rPr lang="sl-SI" sz="1800" b="1" dirty="0"/>
              <a:t>Embalaža </a:t>
            </a:r>
            <a:r>
              <a:rPr lang="sl-SI" sz="1800" dirty="0"/>
              <a:t>vgrajenih signalnih luči, posameznih modulov ali njihovih sestavnih delov mora biti izdelana iz materiala, ki omogoča njeno </a:t>
            </a:r>
            <a:r>
              <a:rPr lang="sl-SI" sz="1800" b="1" dirty="0" smtClean="0"/>
              <a:t>recikliranje</a:t>
            </a:r>
            <a:r>
              <a:rPr lang="sl-SI" sz="2000" dirty="0"/>
              <a:t>	</a:t>
            </a:r>
            <a:endParaRPr lang="sl-SI" sz="2000" dirty="0" smtClean="0"/>
          </a:p>
          <a:p>
            <a:endParaRPr lang="sl-SI" sz="2000" dirty="0"/>
          </a:p>
          <a:p>
            <a:pPr marL="0" indent="0">
              <a:buNone/>
            </a:pPr>
            <a:r>
              <a:rPr lang="sl-SI" sz="2000" dirty="0">
                <a:solidFill>
                  <a:prstClr val="black"/>
                </a:solidFill>
              </a:rPr>
              <a:t>2</a:t>
            </a:r>
            <a:r>
              <a:rPr lang="sl-SI" sz="2000" dirty="0" smtClean="0">
                <a:solidFill>
                  <a:prstClr val="black"/>
                </a:solidFill>
              </a:rPr>
              <a:t>. </a:t>
            </a:r>
            <a:r>
              <a:rPr lang="sl-SI" sz="2000" dirty="0">
                <a:solidFill>
                  <a:prstClr val="black"/>
                </a:solidFill>
              </a:rPr>
              <a:t>Posebna določila:</a:t>
            </a:r>
          </a:p>
          <a:p>
            <a:r>
              <a:rPr lang="sl-SI" sz="2000" dirty="0"/>
              <a:t>Če ponudnik ne izpolnjuje pogodbenih obveznosti na način, predviden v pogodbi o izvedbi javnega naročila, naročnik odstopi od te </a:t>
            </a:r>
            <a:r>
              <a:rPr lang="sl-SI" sz="2000" dirty="0" smtClean="0"/>
              <a:t>pogodbe</a:t>
            </a:r>
            <a:endParaRPr lang="sl-SI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834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>
          <a:xfrm>
            <a:off x="611560" y="421928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sl-SI" sz="3600" dirty="0"/>
              <a:t/>
            </a:r>
            <a:br>
              <a:rPr lang="sl-SI" sz="3600" dirty="0"/>
            </a:br>
            <a:r>
              <a:rPr lang="sl-SI" sz="3600" dirty="0"/>
              <a:t/>
            </a:r>
            <a:br>
              <a:rPr lang="sl-SI" sz="3600" dirty="0"/>
            </a:br>
            <a:r>
              <a:rPr lang="sl-SI" sz="3600" dirty="0"/>
              <a:t/>
            </a:r>
            <a:br>
              <a:rPr lang="sl-SI" sz="3600" dirty="0"/>
            </a:br>
            <a:r>
              <a:rPr lang="sl-SI" sz="3600" dirty="0"/>
              <a:t/>
            </a:r>
            <a:br>
              <a:rPr lang="sl-SI" sz="3600" dirty="0"/>
            </a:br>
            <a:r>
              <a:rPr lang="sl-SI" sz="3600" dirty="0"/>
              <a:t>	</a:t>
            </a:r>
            <a:br>
              <a:rPr lang="sl-SI" sz="3600" dirty="0"/>
            </a:br>
            <a:r>
              <a:rPr lang="it-IT" sz="3600" dirty="0"/>
              <a:t/>
            </a:r>
            <a:br>
              <a:rPr lang="it-IT" sz="3600" dirty="0"/>
            </a:br>
            <a:r>
              <a:rPr lang="sl-SI" sz="3600" dirty="0"/>
              <a:t>	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endParaRPr lang="sl-SI" sz="20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sl-SI" sz="2000" dirty="0">
              <a:solidFill>
                <a:prstClr val="black"/>
              </a:solidFill>
            </a:endParaRPr>
          </a:p>
          <a:p>
            <a:pPr marL="0" indent="0" algn="ctr">
              <a:buNone/>
            </a:pPr>
            <a:r>
              <a:rPr lang="sl-SI" sz="8000" dirty="0" smtClean="0">
                <a:solidFill>
                  <a:prstClr val="black"/>
                </a:solidFill>
              </a:rPr>
              <a:t>Hvala za pozornost</a:t>
            </a:r>
            <a:endParaRPr lang="sl-SI" sz="8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996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altLang="sl-SI" sz="3600" dirty="0" smtClean="0"/>
              <a:t>Predmeti javnega naročanja za katere je uredba obvezna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sl-SI" sz="2000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sl-SI" sz="2000" dirty="0">
              <a:solidFill>
                <a:prstClr val="black"/>
              </a:solidFill>
            </a:endParaRPr>
          </a:p>
        </p:txBody>
      </p:sp>
      <p:sp>
        <p:nvSpPr>
          <p:cNvPr id="2" name="Pravokotnik 1"/>
          <p:cNvSpPr/>
          <p:nvPr/>
        </p:nvSpPr>
        <p:spPr>
          <a:xfrm>
            <a:off x="1185879" y="1453547"/>
            <a:ext cx="7488832" cy="2409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  <a:spcAft>
                <a:spcPts val="0"/>
              </a:spcAft>
            </a:pPr>
            <a:r>
              <a:rPr lang="sl-SI" sz="2800" b="1" dirty="0">
                <a:solidFill>
                  <a:srgbClr val="626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4. člen</a:t>
            </a:r>
            <a:endParaRPr lang="sl-SI" sz="28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sl-SI" sz="2800" b="1" dirty="0">
                <a:solidFill>
                  <a:srgbClr val="626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(predmeti javnega naročanja, za katere je obvezno upoštevanje </a:t>
            </a:r>
            <a:r>
              <a:rPr lang="sl-SI" sz="2800" b="1" dirty="0" err="1">
                <a:solidFill>
                  <a:srgbClr val="626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okoljskih</a:t>
            </a:r>
            <a:r>
              <a:rPr lang="sl-SI" sz="2800" b="1" dirty="0">
                <a:solidFill>
                  <a:srgbClr val="62606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vidikov)</a:t>
            </a:r>
            <a:endParaRPr lang="sl-SI" sz="28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dirty="0">
                <a:solidFill>
                  <a:srgbClr val="626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sl-SI" sz="2800" dirty="0" smtClean="0">
              <a:solidFill>
                <a:srgbClr val="626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l-SI" sz="2800" dirty="0" smtClean="0">
                <a:solidFill>
                  <a:srgbClr val="626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</a:t>
            </a:r>
            <a:r>
              <a:rPr lang="sl-SI" sz="2800" dirty="0">
                <a:solidFill>
                  <a:srgbClr val="626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sl-SI" sz="1050" dirty="0">
                <a:solidFill>
                  <a:srgbClr val="626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  </a:t>
            </a:r>
            <a:r>
              <a:rPr lang="sl-SI" sz="2800" dirty="0">
                <a:solidFill>
                  <a:srgbClr val="62606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cestna razsvetljava in prometna signalizacija</a:t>
            </a:r>
            <a:endParaRPr lang="sl-SI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3770850"/>
            <a:ext cx="3168352" cy="2593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848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altLang="sl-SI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Cilji, ki jih je potrebno doseči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0" algn="ctr">
              <a:buNone/>
            </a:pPr>
            <a:r>
              <a:rPr lang="sl-SI" sz="2800" b="1" dirty="0" smtClean="0"/>
              <a:t>6</a:t>
            </a:r>
            <a:r>
              <a:rPr lang="sl-SI" sz="2800" b="1" dirty="0"/>
              <a:t>. </a:t>
            </a:r>
            <a:r>
              <a:rPr lang="sl-SI" sz="2800" b="1" dirty="0" smtClean="0"/>
              <a:t>člen</a:t>
            </a:r>
          </a:p>
          <a:p>
            <a:pPr marL="0" indent="0" algn="ctr">
              <a:buNone/>
            </a:pPr>
            <a:r>
              <a:rPr lang="sl-SI" sz="2800" b="1" dirty="0"/>
              <a:t>(okoljski vidiki in cilji zelenega javnega naročanja)</a:t>
            </a:r>
          </a:p>
          <a:p>
            <a:r>
              <a:rPr lang="sl-SI" sz="2800" dirty="0" smtClean="0"/>
              <a:t>23</a:t>
            </a:r>
            <a:r>
              <a:rPr lang="sl-SI" sz="2800" dirty="0"/>
              <a:t>.   pri prenovi cestne razsvetljave se zagotovi 30 % prihranka porabe električne energije</a:t>
            </a:r>
            <a:r>
              <a:rPr lang="sl-SI" sz="2800" dirty="0" smtClean="0"/>
              <a:t>; </a:t>
            </a:r>
            <a:r>
              <a:rPr lang="sl-SI" sz="2000" dirty="0" smtClean="0"/>
              <a:t>(uporabiti LED)</a:t>
            </a:r>
          </a:p>
          <a:p>
            <a:pPr marL="0" indent="0">
              <a:buNone/>
            </a:pPr>
            <a:endParaRPr lang="sl-SI" sz="2800" dirty="0"/>
          </a:p>
          <a:p>
            <a:r>
              <a:rPr lang="sl-SI" sz="2800" dirty="0"/>
              <a:t>24.   najmanj 30 % cestne razsvetljave omogoča zmanjšanje emisij nepotrebne </a:t>
            </a:r>
            <a:r>
              <a:rPr lang="sl-SI" sz="2800" dirty="0" smtClean="0"/>
              <a:t>svetlobe </a:t>
            </a:r>
            <a:br>
              <a:rPr lang="sl-SI" sz="2800" dirty="0" smtClean="0"/>
            </a:br>
            <a:r>
              <a:rPr lang="sl-SI" sz="2000" dirty="0" smtClean="0"/>
              <a:t>(Pri </a:t>
            </a:r>
            <a:r>
              <a:rPr lang="sl-SI" sz="2000" dirty="0"/>
              <a:t>tem za lažje razumevanje </a:t>
            </a:r>
            <a:r>
              <a:rPr lang="sl-SI" sz="2000" dirty="0" smtClean="0"/>
              <a:t>ministrstvo pojasnjuje, </a:t>
            </a:r>
            <a:r>
              <a:rPr lang="sl-SI" sz="2000" dirty="0"/>
              <a:t>da </a:t>
            </a:r>
            <a:r>
              <a:rPr lang="sl-SI" sz="2000" dirty="0" smtClean="0"/>
              <a:t>to </a:t>
            </a:r>
            <a:r>
              <a:rPr lang="sl-SI" sz="2000" dirty="0"/>
              <a:t>pomeni možnost regulacije </a:t>
            </a:r>
            <a:r>
              <a:rPr lang="sl-SI" sz="2000" dirty="0" smtClean="0"/>
              <a:t>svetlobnega </a:t>
            </a:r>
            <a:r>
              <a:rPr lang="pt-BR" sz="2000" dirty="0" smtClean="0"/>
              <a:t>toka </a:t>
            </a:r>
            <a:r>
              <a:rPr lang="pt-BR" sz="2000" dirty="0"/>
              <a:t>v primeru novih </a:t>
            </a:r>
            <a:r>
              <a:rPr lang="pt-BR" sz="2000" dirty="0" smtClean="0"/>
              <a:t>instalacij</a:t>
            </a:r>
            <a:r>
              <a:rPr lang="sl-SI" sz="2000" dirty="0" smtClean="0"/>
              <a:t>.)</a:t>
            </a:r>
            <a:endParaRPr lang="sl-SI" sz="2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548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sz="3600" dirty="0" smtClean="0"/>
              <a:t>Način </a:t>
            </a:r>
            <a:r>
              <a:rPr lang="sl-SI" sz="3600" dirty="0"/>
              <a:t>vključevanja </a:t>
            </a:r>
            <a:r>
              <a:rPr lang="sl-SI" sz="3600" dirty="0" err="1"/>
              <a:t>okoljskih</a:t>
            </a:r>
            <a:r>
              <a:rPr lang="sl-SI" sz="3600" dirty="0"/>
              <a:t> </a:t>
            </a:r>
            <a:r>
              <a:rPr lang="sl-SI" sz="3600" dirty="0" smtClean="0"/>
              <a:t>vidikov (opredeljeno v 7. členu uredbe)</a:t>
            </a:r>
            <a:endParaRPr lang="sl-SI" altLang="sl-SI" sz="3600" dirty="0" smtClean="0"/>
          </a:p>
        </p:txBody>
      </p:sp>
      <p:sp>
        <p:nvSpPr>
          <p:cNvPr id="2" name="Pravokotnik 1"/>
          <p:cNvSpPr/>
          <p:nvPr/>
        </p:nvSpPr>
        <p:spPr>
          <a:xfrm>
            <a:off x="286354" y="1484784"/>
            <a:ext cx="8892480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sl-SI" sz="2400" dirty="0"/>
              <a:t>Naročnik v postopek javnega naročanja vključi </a:t>
            </a:r>
            <a:r>
              <a:rPr lang="sl-SI" sz="2400" dirty="0" smtClean="0"/>
              <a:t>okoljske </a:t>
            </a:r>
            <a:r>
              <a:rPr lang="sl-SI" sz="2400" dirty="0"/>
              <a:t>vidike tako, da jih opredeli na enega ali več naslednjih </a:t>
            </a:r>
            <a:r>
              <a:rPr lang="sl-SI" sz="2400" dirty="0" smtClean="0"/>
              <a:t>načinov:</a:t>
            </a:r>
            <a:endParaRPr lang="sl-SI" sz="2400" b="1" dirty="0" smtClean="0"/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l-SI" sz="2600" b="1" dirty="0" smtClean="0"/>
              <a:t>Z določitvijo tehničnih specifikacij</a:t>
            </a:r>
            <a:r>
              <a:rPr lang="sl-SI" sz="2600" dirty="0" smtClean="0"/>
              <a:t>, zahtev glede delovanja in funkcionalnosti 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l-SI" sz="2600" b="1" dirty="0"/>
              <a:t>kot razlog za izključitev </a:t>
            </a:r>
            <a:r>
              <a:rPr lang="sl-SI" sz="2300" dirty="0"/>
              <a:t>iz a) točke šestega odstavka 75. člena ZJN-3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l-SI" sz="2600" b="1" dirty="0" smtClean="0"/>
              <a:t>kot </a:t>
            </a:r>
            <a:r>
              <a:rPr lang="sl-SI" sz="2600" b="1" dirty="0"/>
              <a:t>pogoj za sodelovanje </a:t>
            </a:r>
            <a:r>
              <a:rPr lang="sl-SI" sz="2600" dirty="0"/>
              <a:t>gospodarskega subjekta pri izvedbi javnega naročila,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l-SI" sz="2600" b="1" dirty="0" smtClean="0"/>
              <a:t>kot </a:t>
            </a:r>
            <a:r>
              <a:rPr lang="sl-SI" sz="2600" b="1" dirty="0"/>
              <a:t>merilo </a:t>
            </a:r>
            <a:r>
              <a:rPr lang="sl-SI" sz="2600" dirty="0"/>
              <a:t>za oddajo javnega naročila, zlasti ob upoštevanju stroškov v </a:t>
            </a:r>
            <a:r>
              <a:rPr lang="sl-SI" sz="2600" dirty="0" smtClean="0"/>
              <a:t>življenjski dobi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sl-SI" sz="2600" b="1" dirty="0" smtClean="0"/>
              <a:t>kot </a:t>
            </a:r>
            <a:r>
              <a:rPr lang="sl-SI" sz="2600" b="1" dirty="0"/>
              <a:t>posebno določilo pogodbe </a:t>
            </a:r>
            <a:r>
              <a:rPr lang="sl-SI" sz="2600" dirty="0"/>
              <a:t>o izvedbi javnega </a:t>
            </a:r>
            <a:r>
              <a:rPr lang="sl-SI" sz="2600" dirty="0" smtClean="0"/>
              <a:t>naročila        </a:t>
            </a:r>
            <a:r>
              <a:rPr lang="sl-SI" sz="1600" dirty="0" smtClean="0"/>
              <a:t>(4. odstavek 7. člena uredbe)</a:t>
            </a:r>
            <a:endParaRPr lang="sl-SI" sz="2600" dirty="0"/>
          </a:p>
        </p:txBody>
      </p:sp>
    </p:spTree>
    <p:extLst>
      <p:ext uri="{BB962C8B-B14F-4D97-AF65-F5344CB8AC3E}">
        <p14:creationId xmlns:p14="http://schemas.microsoft.com/office/powerpoint/2010/main" val="2736461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l-SI" sz="3600" dirty="0" smtClean="0"/>
              <a:t>Primeri okoljskih </a:t>
            </a:r>
            <a:r>
              <a:rPr lang="sl-SI" sz="3600" dirty="0"/>
              <a:t>zahtev in </a:t>
            </a:r>
            <a:r>
              <a:rPr lang="sl-SI" sz="3600" dirty="0" smtClean="0"/>
              <a:t>meril</a:t>
            </a:r>
            <a:r>
              <a:rPr lang="sl-SI" sz="3600" dirty="0"/>
              <a:t/>
            </a:r>
            <a:br>
              <a:rPr lang="sl-SI" sz="3600" dirty="0"/>
            </a:br>
            <a:r>
              <a:rPr lang="sl-SI" sz="3600" dirty="0"/>
              <a:t>(opredeljeno v </a:t>
            </a:r>
            <a:r>
              <a:rPr lang="sl-SI" sz="3600" dirty="0" smtClean="0"/>
              <a:t>8. </a:t>
            </a:r>
            <a:r>
              <a:rPr lang="sl-SI" sz="3600" dirty="0"/>
              <a:t>členu uredbe)</a:t>
            </a:r>
            <a:endParaRPr lang="sl-SI" altLang="sl-SI" sz="3600" dirty="0" smtClean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525963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endParaRPr lang="sl-SI" sz="2000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l-SI" sz="2800" dirty="0"/>
              <a:t>Ministrstvo, pristojno za </a:t>
            </a:r>
            <a:r>
              <a:rPr lang="sl-SI" sz="2800" dirty="0" smtClean="0"/>
              <a:t>okolje </a:t>
            </a:r>
            <a:r>
              <a:rPr lang="sl-SI" sz="2800" dirty="0"/>
              <a:t>in ministrstvo, pristojno za javna naročila, skupaj z ministrstvi, pristojnimi za posamezno področje, njihovimi organi v sestavi in vladnimi službami pripravita </a:t>
            </a:r>
            <a:r>
              <a:rPr lang="sl-SI" sz="2800" b="1" dirty="0"/>
              <a:t>primere okoljskih zahtev </a:t>
            </a:r>
            <a:r>
              <a:rPr lang="sl-SI" sz="2800" dirty="0"/>
              <a:t>in meril, ki jih </a:t>
            </a:r>
            <a:r>
              <a:rPr lang="sl-SI" sz="2800" b="1" u="sng" dirty="0"/>
              <a:t>lahko</a:t>
            </a:r>
            <a:r>
              <a:rPr lang="sl-SI" sz="2800" b="1" dirty="0"/>
              <a:t> </a:t>
            </a:r>
            <a:r>
              <a:rPr lang="sl-SI" sz="2800" dirty="0"/>
              <a:t>naročnik vključi v postopek javnega naročanja, da bi dosegel cilje iz drugega odstavka 6. člena te </a:t>
            </a:r>
            <a:r>
              <a:rPr lang="sl-SI" sz="2800" dirty="0" smtClean="0"/>
              <a:t>uredbe.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l-SI" sz="2800" dirty="0" smtClean="0">
                <a:solidFill>
                  <a:prstClr val="black"/>
                </a:solidFill>
              </a:rPr>
              <a:t>Ta merila se morajo posodobiti vsaki dve leti.</a:t>
            </a:r>
            <a:endParaRPr lang="sl-SI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4196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l-SI" sz="3600" dirty="0" smtClean="0"/>
              <a:t>Primeri </a:t>
            </a:r>
            <a:r>
              <a:rPr lang="sl-SI" sz="3600" dirty="0"/>
              <a:t>okoljskih zahtev in meril</a:t>
            </a:r>
            <a:endParaRPr lang="sl-SI" altLang="sl-SI" sz="3600" dirty="0" smtClean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sl-SI" sz="2800" b="1" dirty="0" smtClean="0"/>
              <a:t>Niso </a:t>
            </a:r>
            <a:r>
              <a:rPr lang="sl-SI" sz="2800" b="1" dirty="0"/>
              <a:t>zavezujoči, naročnikom pa dajejo več možnosti izbire, na kakšen način doseči </a:t>
            </a:r>
            <a:r>
              <a:rPr lang="sl-SI" sz="2800" b="1" dirty="0" smtClean="0"/>
              <a:t>zahtevane cilje</a:t>
            </a:r>
            <a:endParaRPr lang="sl-SI" sz="2800" dirty="0"/>
          </a:p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r>
              <a:rPr lang="sl-SI" sz="2800" dirty="0"/>
              <a:t>Primeri okoljskih zahtev</a:t>
            </a:r>
            <a:r>
              <a:rPr lang="sl-SI" sz="2800" b="1" dirty="0"/>
              <a:t> </a:t>
            </a:r>
            <a:r>
              <a:rPr lang="sl-SI" sz="2800" dirty="0"/>
              <a:t>in meril</a:t>
            </a:r>
            <a:r>
              <a:rPr lang="sl-SI" sz="2800" b="1" dirty="0"/>
              <a:t> po posameznem predmetu </a:t>
            </a:r>
            <a:r>
              <a:rPr lang="sl-SI" sz="2800" b="1" dirty="0" smtClean="0"/>
              <a:t> so objavljeni na spletnih straneh ministrstva</a:t>
            </a:r>
            <a:endParaRPr lang="sl-SI" sz="2800" dirty="0"/>
          </a:p>
          <a:p>
            <a:r>
              <a:rPr lang="sl-SI" sz="2800" u="sng" dirty="0">
                <a:hlinkClick r:id="rId3"/>
              </a:rPr>
              <a:t>http://www.djn.mju.gov.si/sistem-javnega-narocanja/zeleno-jn</a:t>
            </a:r>
            <a:endParaRPr lang="sl-SI" sz="2800" dirty="0"/>
          </a:p>
        </p:txBody>
      </p:sp>
    </p:spTree>
    <p:extLst>
      <p:ext uri="{BB962C8B-B14F-4D97-AF65-F5344CB8AC3E}">
        <p14:creationId xmlns:p14="http://schemas.microsoft.com/office/powerpoint/2010/main" val="3313744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altLang="sl-SI" sz="3600" dirty="0" smtClean="0"/>
              <a:t>Uporaba primerov okoljskih zahtev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sl-SI" sz="2000" dirty="0" smtClean="0"/>
              <a:t>Ti primeri okoljskih zahtev se uporabljajo, kadar so predmet javnega naročila:</a:t>
            </a:r>
          </a:p>
          <a:p>
            <a:r>
              <a:rPr lang="sl-SI" sz="2000" dirty="0" smtClean="0"/>
              <a:t>sijalke za cestno razsvetljavo, </a:t>
            </a:r>
          </a:p>
          <a:p>
            <a:r>
              <a:rPr lang="sl-SI" sz="2000" dirty="0" smtClean="0"/>
              <a:t>projektiranje cestne razsvetljave, </a:t>
            </a:r>
          </a:p>
          <a:p>
            <a:r>
              <a:rPr lang="sl-SI" sz="2000" dirty="0" smtClean="0"/>
              <a:t>svetilke in sistemi cestne razsvetljave, </a:t>
            </a:r>
          </a:p>
          <a:p>
            <a:r>
              <a:rPr lang="sl-SI" sz="2000" dirty="0" smtClean="0"/>
              <a:t>izvedba oziroma namestitev cestne razsvetljave, </a:t>
            </a:r>
          </a:p>
          <a:p>
            <a:r>
              <a:rPr lang="sl-SI" sz="2000" dirty="0" smtClean="0"/>
              <a:t>vzdrževanje cestne razsvetljave, </a:t>
            </a:r>
          </a:p>
          <a:p>
            <a:r>
              <a:rPr lang="sl-SI" sz="2000" dirty="0" smtClean="0"/>
              <a:t>prometna signalizacija </a:t>
            </a:r>
          </a:p>
          <a:p>
            <a:pPr marL="0" indent="0">
              <a:buNone/>
            </a:pPr>
            <a:r>
              <a:rPr lang="sl-SI" sz="1600" dirty="0" smtClean="0"/>
              <a:t>(Ti primeri okoljskih zahtev se NE uporabljajo za prenosne signalizacijske svetilke in drugo svetlobno prometno signalizacijo (svetlobni prometni znaki)</a:t>
            </a:r>
            <a:r>
              <a:rPr lang="sl-SI" sz="2000" dirty="0" smtClean="0"/>
              <a:t>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sl-SI" sz="2000" dirty="0" smtClean="0">
              <a:solidFill>
                <a:prstClr val="black"/>
              </a:solidFill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l-SI" sz="2000" dirty="0" smtClean="0">
                <a:solidFill>
                  <a:prstClr val="black"/>
                </a:solidFill>
              </a:rPr>
              <a:t>Se NE uporablja za stebre, konzole, nosilne elemente svetilk.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l-SI" sz="2000" dirty="0" smtClean="0">
                <a:solidFill>
                  <a:prstClr val="black"/>
                </a:solidFill>
              </a:rPr>
              <a:t>Se NE uporablja za svetlobne prometne znake </a:t>
            </a:r>
          </a:p>
        </p:txBody>
      </p:sp>
    </p:spTree>
    <p:extLst>
      <p:ext uri="{BB962C8B-B14F-4D97-AF65-F5344CB8AC3E}">
        <p14:creationId xmlns:p14="http://schemas.microsoft.com/office/powerpoint/2010/main" val="2493048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600" dirty="0" smtClean="0"/>
              <a:t>Sijalke </a:t>
            </a:r>
            <a:r>
              <a:rPr lang="sl-SI" sz="3600" dirty="0"/>
              <a:t>za </a:t>
            </a:r>
            <a:r>
              <a:rPr lang="sl-SI" sz="3600" dirty="0" smtClean="0"/>
              <a:t>cestno razsvetljavo</a:t>
            </a:r>
            <a:br>
              <a:rPr lang="sl-SI" sz="3600" dirty="0" smtClean="0"/>
            </a:br>
            <a:r>
              <a:rPr lang="sl-SI" sz="1600" dirty="0" smtClean="0"/>
              <a:t>(samo za VT Na, VT Mh in </a:t>
            </a:r>
            <a:r>
              <a:rPr lang="sl-SI" sz="1600" dirty="0" err="1" smtClean="0"/>
              <a:t>fluorestenčne</a:t>
            </a:r>
            <a:r>
              <a:rPr lang="sl-SI" sz="1600" dirty="0" smtClean="0"/>
              <a:t> sijalke)</a:t>
            </a:r>
            <a:endParaRPr lang="sl-SI" altLang="sl-SI" sz="1600" dirty="0" smtClean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>
              <a:buNone/>
            </a:pPr>
            <a:r>
              <a:rPr lang="sl-SI" sz="2000" dirty="0" smtClean="0"/>
              <a:t>Kadar </a:t>
            </a:r>
            <a:r>
              <a:rPr lang="sl-SI" sz="2000" dirty="0"/>
              <a:t>naročnik naroča </a:t>
            </a:r>
            <a:r>
              <a:rPr lang="sl-SI" sz="2000" b="1" dirty="0"/>
              <a:t>nadomestne sijalke </a:t>
            </a:r>
            <a:r>
              <a:rPr lang="sl-SI" sz="2000" dirty="0"/>
              <a:t>za že obstoječo </a:t>
            </a:r>
            <a:endParaRPr lang="sl-SI" sz="2000" dirty="0" smtClean="0"/>
          </a:p>
          <a:p>
            <a:pPr marL="0" indent="0">
              <a:buNone/>
            </a:pPr>
            <a:r>
              <a:rPr lang="sl-SI" sz="2000" dirty="0" smtClean="0"/>
              <a:t>cestno </a:t>
            </a:r>
            <a:r>
              <a:rPr lang="sl-SI" sz="2000" dirty="0"/>
              <a:t>razsvetljavo ali kadar naročnik naroča sijalke za prvo </a:t>
            </a:r>
            <a:endParaRPr lang="sl-SI" sz="2000" dirty="0" smtClean="0"/>
          </a:p>
          <a:p>
            <a:pPr marL="0" indent="0">
              <a:buNone/>
            </a:pPr>
            <a:r>
              <a:rPr lang="sl-SI" sz="2000" dirty="0" smtClean="0"/>
              <a:t>vgradnjo </a:t>
            </a:r>
            <a:r>
              <a:rPr lang="sl-SI" sz="2000" dirty="0"/>
              <a:t>v naročene svetilke oziroma sisteme </a:t>
            </a:r>
            <a:r>
              <a:rPr lang="sl-SI" sz="2000" dirty="0" smtClean="0"/>
              <a:t>razsvetljave</a:t>
            </a:r>
          </a:p>
          <a:p>
            <a:pPr marL="0" indent="0">
              <a:buNone/>
            </a:pPr>
            <a:endParaRPr lang="sl-SI" sz="13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2000" b="1" dirty="0" smtClean="0">
                <a:solidFill>
                  <a:prstClr val="black"/>
                </a:solidFill>
              </a:rPr>
              <a:t>1. Tehnične specifikacije:</a:t>
            </a:r>
            <a:endParaRPr lang="sl-SI" sz="2000" b="1" dirty="0">
              <a:solidFill>
                <a:prstClr val="black"/>
              </a:solidFill>
            </a:endParaRPr>
          </a:p>
          <a:p>
            <a:r>
              <a:rPr lang="sl-SI" sz="2000" dirty="0" smtClean="0">
                <a:solidFill>
                  <a:prstClr val="black"/>
                </a:solidFill>
              </a:rPr>
              <a:t>VT Na sijalka moči 100W ali več mora biti energetske učinkovitosti A+</a:t>
            </a:r>
          </a:p>
          <a:p>
            <a:r>
              <a:rPr lang="sl-SI" sz="2000" dirty="0" smtClean="0">
                <a:solidFill>
                  <a:prstClr val="black"/>
                </a:solidFill>
              </a:rPr>
              <a:t>VT Na do 100W, VT Mh ali fluorescenčna </a:t>
            </a:r>
            <a:r>
              <a:rPr lang="sl-SI" sz="2000" dirty="0">
                <a:solidFill>
                  <a:prstClr val="black"/>
                </a:solidFill>
              </a:rPr>
              <a:t>mora biti energetske učinkovitosti </a:t>
            </a:r>
            <a:r>
              <a:rPr lang="sl-SI" sz="2000" dirty="0" smtClean="0">
                <a:solidFill>
                  <a:prstClr val="black"/>
                </a:solidFill>
              </a:rPr>
              <a:t>A</a:t>
            </a:r>
          </a:p>
          <a:p>
            <a:r>
              <a:rPr lang="sl-SI" sz="2000" dirty="0" smtClean="0">
                <a:solidFill>
                  <a:prstClr val="black"/>
                </a:solidFill>
              </a:rPr>
              <a:t>Embalaža sijalk mora omogočiti njeno recikliranje</a:t>
            </a:r>
          </a:p>
          <a:p>
            <a:endParaRPr lang="sl-SI" sz="2000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sl-SI" sz="1900" dirty="0"/>
              <a:t>Način dokazovanja: </a:t>
            </a:r>
            <a:endParaRPr lang="sl-SI" sz="1900" dirty="0" smtClean="0"/>
          </a:p>
          <a:p>
            <a:pPr marL="0" indent="0">
              <a:buNone/>
            </a:pPr>
            <a:r>
              <a:rPr lang="sl-SI" sz="1900" dirty="0" smtClean="0"/>
              <a:t>– tehnična </a:t>
            </a:r>
            <a:r>
              <a:rPr lang="sl-SI" sz="1900" dirty="0"/>
              <a:t>dokumentacijo proizvajalca, iz katere izhaja, da so izpolnjene </a:t>
            </a:r>
            <a:r>
              <a:rPr lang="sl-SI" sz="1900" dirty="0" smtClean="0"/>
              <a:t>zahteve, ali </a:t>
            </a:r>
          </a:p>
          <a:p>
            <a:pPr marL="0" indent="0">
              <a:buNone/>
            </a:pPr>
            <a:r>
              <a:rPr lang="sl-SI" sz="1900" dirty="0" smtClean="0"/>
              <a:t>– </a:t>
            </a:r>
            <a:r>
              <a:rPr lang="sl-SI" sz="1900" dirty="0"/>
              <a:t>nalepko o energijski </a:t>
            </a:r>
            <a:r>
              <a:rPr lang="sl-SI" sz="1900" dirty="0" smtClean="0"/>
              <a:t>učinkovitosti ali </a:t>
            </a:r>
          </a:p>
          <a:p>
            <a:pPr marL="0" indent="0">
              <a:buNone/>
            </a:pPr>
            <a:r>
              <a:rPr lang="sl-SI" sz="1900" dirty="0" smtClean="0"/>
              <a:t>– </a:t>
            </a:r>
            <a:r>
              <a:rPr lang="sl-SI" sz="1900" dirty="0"/>
              <a:t>ustrezno dokazilo, iz katerega izhaja, da so izpolnjene zahteve.</a:t>
            </a:r>
            <a:endParaRPr lang="sl-SI" sz="1900" dirty="0" smtClean="0"/>
          </a:p>
          <a:p>
            <a:endParaRPr lang="sl-SI" sz="2000" dirty="0">
              <a:solidFill>
                <a:prstClr val="black"/>
              </a:solidFill>
            </a:endParaRPr>
          </a:p>
          <a:p>
            <a:endParaRPr lang="sl-SI" sz="2000" dirty="0">
              <a:solidFill>
                <a:prstClr val="black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714" y="194108"/>
            <a:ext cx="1581156" cy="1868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Slika 5" descr="Rezultat iskanja slik za fluorescenÄne sijalke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1806" y="2062747"/>
            <a:ext cx="1152128" cy="12794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751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15538</TotalTime>
  <Words>1464</Words>
  <Application>Microsoft Office PowerPoint</Application>
  <PresentationFormat>Diaprojekcija na zaslonu (4:3)</PresentationFormat>
  <Paragraphs>247</Paragraphs>
  <Slides>27</Slides>
  <Notes>27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27</vt:i4>
      </vt:variant>
    </vt:vector>
  </HeadingPairs>
  <TitlesOfParts>
    <vt:vector size="28" baseType="lpstr">
      <vt:lpstr>Altana</vt:lpstr>
      <vt:lpstr>PowerPointova predstavitev</vt:lpstr>
      <vt:lpstr>PowerPointova predstavitev</vt:lpstr>
      <vt:lpstr>Predmeti javnega naročanja za katere je uredba obvezna</vt:lpstr>
      <vt:lpstr>Cilji, ki jih je potrebno doseči</vt:lpstr>
      <vt:lpstr>Način vključevanja okoljskih vidikov (opredeljeno v 7. členu uredbe)</vt:lpstr>
      <vt:lpstr>Primeri okoljskih zahtev in meril (opredeljeno v 8. členu uredbe)</vt:lpstr>
      <vt:lpstr>Primeri okoljskih zahtev in meril</vt:lpstr>
      <vt:lpstr>Uporaba primerov okoljskih zahtev</vt:lpstr>
      <vt:lpstr>Sijalke za cestno razsvetljavo (samo za VT Na, VT Mh in fluorestenčne sijalke)</vt:lpstr>
      <vt:lpstr>Sijalke za cestno razsvetljavo (samo za VT Na, VT Mh in fluorestenčne sijalke)</vt:lpstr>
      <vt:lpstr>Projektiranje cestne razsvetljave</vt:lpstr>
      <vt:lpstr>Projektiranje cestne razsvetljave</vt:lpstr>
      <vt:lpstr>Projektiranje cestne razsvetljave</vt:lpstr>
      <vt:lpstr>Projektiranje cestne razsvetljave</vt:lpstr>
      <vt:lpstr>Projektiranje cestne razsvetljave</vt:lpstr>
      <vt:lpstr>Projektiranje cestne razsvetljave</vt:lpstr>
      <vt:lpstr>Svetilke in sistemi cestne razsvetljave</vt:lpstr>
      <vt:lpstr>Svetilke in sistemi cestne razsvetljave</vt:lpstr>
      <vt:lpstr>Svetilke in sistemi cestne razsvetljave</vt:lpstr>
      <vt:lpstr>Svetilke in sistemi cestne razsvetljave</vt:lpstr>
      <vt:lpstr>Svetilke in sistemi cestne razsvetljave</vt:lpstr>
      <vt:lpstr> Izvedba oziroma namestitev cestne razsvetljave  </vt:lpstr>
      <vt:lpstr> Izvedba oziroma namestitev cestne razsvetljave  </vt:lpstr>
      <vt:lpstr> Izvedba cestne razsvetljave </vt:lpstr>
      <vt:lpstr>  Vzdrževanje cestne razsvetljave     </vt:lpstr>
      <vt:lpstr>   Prometna signalizacija      </vt:lpstr>
      <vt:lpstr>        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Zeleno javno naročanje -vozišča-</dc:title>
  <dc:creator>Irena Fortuna</dc:creator>
  <cp:lastModifiedBy>Marko Marolt</cp:lastModifiedBy>
  <cp:revision>87</cp:revision>
  <dcterms:created xsi:type="dcterms:W3CDTF">2018-03-02T09:27:11Z</dcterms:created>
  <dcterms:modified xsi:type="dcterms:W3CDTF">2018-11-17T22:07:43Z</dcterms:modified>
</cp:coreProperties>
</file>